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  <p:sldMasterId id="2147483680" r:id="rId2"/>
  </p:sldMasterIdLst>
  <p:notesMasterIdLst>
    <p:notesMasterId r:id="rId21"/>
  </p:notesMasterIdLst>
  <p:sldIdLst>
    <p:sldId id="259" r:id="rId3"/>
    <p:sldId id="262" r:id="rId4"/>
    <p:sldId id="271" r:id="rId5"/>
    <p:sldId id="267" r:id="rId6"/>
    <p:sldId id="272" r:id="rId7"/>
    <p:sldId id="310" r:id="rId8"/>
    <p:sldId id="302" r:id="rId9"/>
    <p:sldId id="303" r:id="rId10"/>
    <p:sldId id="304" r:id="rId11"/>
    <p:sldId id="313" r:id="rId12"/>
    <p:sldId id="314" r:id="rId13"/>
    <p:sldId id="309" r:id="rId14"/>
    <p:sldId id="311" r:id="rId15"/>
    <p:sldId id="269" r:id="rId16"/>
    <p:sldId id="315" r:id="rId17"/>
    <p:sldId id="312" r:id="rId18"/>
    <p:sldId id="307" r:id="rId19"/>
    <p:sldId id="308" r:id="rId20"/>
  </p:sldIdLst>
  <p:sldSz cx="9144000" cy="5143500" type="screen16x9"/>
  <p:notesSz cx="6858000" cy="9144000"/>
  <p:embeddedFontLst>
    <p:embeddedFont>
      <p:font typeface="Reem Kufi" panose="020B0604020202020204"/>
      <p:regular r:id="rId22"/>
    </p:embeddedFont>
    <p:embeddedFont>
      <p:font typeface="Source Sans Pro" panose="020B0503030403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B55A"/>
    <a:srgbClr val="637B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E44315E-8D78-40B0-85CA-5969EABBED1B}">
  <a:tblStyle styleId="{3E44315E-8D78-40B0-85CA-5969EABBED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94660"/>
  </p:normalViewPr>
  <p:slideViewPr>
    <p:cSldViewPr snapToGrid="0">
      <p:cViewPr varScale="1">
        <p:scale>
          <a:sx n="96" d="100"/>
          <a:sy n="96" d="100"/>
        </p:scale>
        <p:origin x="5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016473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7442ffb1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87442ffb1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061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8aea891483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8aea891483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4807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837852887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837852887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3305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837852887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837852887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008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837852887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837852887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2638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8aea891483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8aea891483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3812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8aea891483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8aea891483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445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837852887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837852887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67700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8f7179da94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8f7179da94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7476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837852887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7837852887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8aea891483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8aea891483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8c14e35215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8c14e35215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8aea891483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8aea891483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8aea891483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8aea891483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091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8d90738b0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8d90738b0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49277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8d90738b0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8d90738b0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930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8d90738b0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8d90738b0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91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 hasCustomPrompt="1"/>
          </p:nvPr>
        </p:nvSpPr>
        <p:spPr>
          <a:xfrm>
            <a:off x="3781075" y="1635450"/>
            <a:ext cx="1714500" cy="9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/>
          </p:nvPr>
        </p:nvSpPr>
        <p:spPr>
          <a:xfrm>
            <a:off x="2343300" y="2406625"/>
            <a:ext cx="44577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BB55A"/>
              </a:buClr>
              <a:buSzPts val="3000"/>
              <a:buNone/>
              <a:defRPr sz="3000">
                <a:solidFill>
                  <a:srgbClr val="EBB55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720000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0" y="0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rot="10800000">
            <a:off x="7603425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2343300" y="2895900"/>
            <a:ext cx="4457700" cy="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 hasCustomPrompt="1"/>
          </p:nvPr>
        </p:nvSpPr>
        <p:spPr>
          <a:xfrm>
            <a:off x="3781075" y="1635450"/>
            <a:ext cx="1714500" cy="9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/>
          </p:nvPr>
        </p:nvSpPr>
        <p:spPr>
          <a:xfrm>
            <a:off x="2343300" y="2406625"/>
            <a:ext cx="44577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BB55A"/>
              </a:buClr>
              <a:buSzPts val="3000"/>
              <a:buNone/>
              <a:defRPr sz="3000">
                <a:solidFill>
                  <a:srgbClr val="EBB55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720000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0" y="0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 rot="10800000">
            <a:off x="7603425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2343300" y="2895900"/>
            <a:ext cx="4457700" cy="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4821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192350" y="1286875"/>
            <a:ext cx="6759300" cy="31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4"/>
          <p:cNvSpPr/>
          <p:nvPr/>
        </p:nvSpPr>
        <p:spPr>
          <a:xfrm rot="-9387396">
            <a:off x="-70379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2410375" y="540000"/>
            <a:ext cx="6013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08157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976600" y="2953650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5748500" y="2953650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4867275" y="540000"/>
            <a:ext cx="35568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976925" y="26363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5748500" y="26363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 rot="10800000" flipH="1">
            <a:off x="0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059878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 rot="-9387396">
            <a:off x="-70379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3657825" y="540000"/>
            <a:ext cx="476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60033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 rot="-9387396">
            <a:off x="-70379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657825" y="540000"/>
            <a:ext cx="476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ubTitle" idx="1"/>
          </p:nvPr>
        </p:nvSpPr>
        <p:spPr>
          <a:xfrm>
            <a:off x="4278250" y="1258300"/>
            <a:ext cx="4145700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33018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ctrTitle"/>
          </p:nvPr>
        </p:nvSpPr>
        <p:spPr>
          <a:xfrm>
            <a:off x="1566750" y="1538250"/>
            <a:ext cx="6010500" cy="20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BB55A"/>
              </a:buClr>
              <a:buSzPts val="6000"/>
              <a:buNone/>
              <a:defRPr sz="6000">
                <a:solidFill>
                  <a:srgbClr val="EBB55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2" name="Google Shape;42;p8"/>
          <p:cNvSpPr/>
          <p:nvPr/>
        </p:nvSpPr>
        <p:spPr>
          <a:xfrm flipH="1">
            <a:off x="720062" y="540000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Google Shape;43;p8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4" name="Google Shape;44;p8"/>
          <p:cNvSpPr/>
          <p:nvPr/>
        </p:nvSpPr>
        <p:spPr>
          <a:xfrm rot="9387396" flipH="1">
            <a:off x="7503726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5" name="Google Shape;45;p8"/>
          <p:cNvSpPr/>
          <p:nvPr/>
        </p:nvSpPr>
        <p:spPr>
          <a:xfrm rot="-900108" flipH="1">
            <a:off x="-152805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157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4312575" y="1188025"/>
            <a:ext cx="3790500" cy="32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9" name="Google Shape;49;p9"/>
          <p:cNvSpPr/>
          <p:nvPr/>
        </p:nvSpPr>
        <p:spPr>
          <a:xfrm rot="-900108" flipH="1">
            <a:off x="-152805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2"/>
          </p:nvPr>
        </p:nvSpPr>
        <p:spPr>
          <a:xfrm>
            <a:off x="720000" y="1479450"/>
            <a:ext cx="29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76513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subTitle" idx="1"/>
          </p:nvPr>
        </p:nvSpPr>
        <p:spPr>
          <a:xfrm>
            <a:off x="2206250" y="1877517"/>
            <a:ext cx="4737300" cy="11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3003125" y="3059517"/>
            <a:ext cx="3142800" cy="3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5" name="Google Shape;55;p10"/>
          <p:cNvSpPr/>
          <p:nvPr/>
        </p:nvSpPr>
        <p:spPr>
          <a:xfrm rot="9387396" flipH="1">
            <a:off x="7503726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" name="Google Shape;56;p10"/>
          <p:cNvSpPr/>
          <p:nvPr/>
        </p:nvSpPr>
        <p:spPr>
          <a:xfrm rot="-900108" flipH="1">
            <a:off x="-152805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429723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1693500" y="1924050"/>
            <a:ext cx="5757000" cy="10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/>
          <p:nvPr/>
        </p:nvSpPr>
        <p:spPr>
          <a:xfrm flipH="1">
            <a:off x="7603425" y="0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0" name="Google Shape;60;p11"/>
          <p:cNvSpPr/>
          <p:nvPr/>
        </p:nvSpPr>
        <p:spPr>
          <a:xfrm rot="10800000" flipH="1">
            <a:off x="0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subTitle" idx="1"/>
          </p:nvPr>
        </p:nvSpPr>
        <p:spPr>
          <a:xfrm>
            <a:off x="1697400" y="2847975"/>
            <a:ext cx="57570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1"/>
          <p:cNvSpPr/>
          <p:nvPr/>
        </p:nvSpPr>
        <p:spPr>
          <a:xfrm flipH="1">
            <a:off x="720062" y="540000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3" name="Google Shape;63;p11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37249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219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4312575" y="1188025"/>
            <a:ext cx="3790500" cy="32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/>
          <p:nvPr/>
        </p:nvSpPr>
        <p:spPr>
          <a:xfrm rot="-900108" flipH="1">
            <a:off x="-152805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2"/>
          </p:nvPr>
        </p:nvSpPr>
        <p:spPr>
          <a:xfrm>
            <a:off x="720000" y="1479450"/>
            <a:ext cx="29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 point">
  <p:cSld name="Bullet point"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/>
          <p:nvPr/>
        </p:nvSpPr>
        <p:spPr>
          <a:xfrm rot="10800000">
            <a:off x="7603425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45720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4830800" y="1564700"/>
            <a:ext cx="34368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AutoNum type="arabicPeriod"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771284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/>
          <p:nvPr/>
        </p:nvSpPr>
        <p:spPr>
          <a:xfrm rot="-9387396">
            <a:off x="-70379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71" name="Google Shape;71;p14"/>
          <p:cNvSpPr/>
          <p:nvPr/>
        </p:nvSpPr>
        <p:spPr>
          <a:xfrm rot="900108">
            <a:off x="7586327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637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73038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 rot="900108">
            <a:off x="7586327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55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1"/>
          </p:nvPr>
        </p:nvSpPr>
        <p:spPr>
          <a:xfrm>
            <a:off x="1072413" y="2286900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2"/>
          </p:nvPr>
        </p:nvSpPr>
        <p:spPr>
          <a:xfrm>
            <a:off x="1072413" y="1969625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3"/>
          </p:nvPr>
        </p:nvSpPr>
        <p:spPr>
          <a:xfrm>
            <a:off x="1072413" y="3648975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4"/>
          </p:nvPr>
        </p:nvSpPr>
        <p:spPr>
          <a:xfrm>
            <a:off x="1072413" y="3331700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5"/>
          </p:nvPr>
        </p:nvSpPr>
        <p:spPr>
          <a:xfrm>
            <a:off x="3831785" y="2286900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6"/>
          </p:nvPr>
        </p:nvSpPr>
        <p:spPr>
          <a:xfrm>
            <a:off x="3831785" y="1969625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7"/>
          </p:nvPr>
        </p:nvSpPr>
        <p:spPr>
          <a:xfrm>
            <a:off x="3831785" y="3648975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8"/>
          </p:nvPr>
        </p:nvSpPr>
        <p:spPr>
          <a:xfrm>
            <a:off x="3831785" y="3331700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9"/>
          </p:nvPr>
        </p:nvSpPr>
        <p:spPr>
          <a:xfrm>
            <a:off x="6591160" y="2286900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13"/>
          </p:nvPr>
        </p:nvSpPr>
        <p:spPr>
          <a:xfrm>
            <a:off x="6591160" y="1969625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14"/>
          </p:nvPr>
        </p:nvSpPr>
        <p:spPr>
          <a:xfrm>
            <a:off x="6591160" y="3648975"/>
            <a:ext cx="158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15"/>
          </p:nvPr>
        </p:nvSpPr>
        <p:spPr>
          <a:xfrm>
            <a:off x="6591160" y="3331700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6303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 idx="2" hasCustomPrompt="1"/>
          </p:nvPr>
        </p:nvSpPr>
        <p:spPr>
          <a:xfrm>
            <a:off x="876525" y="1867600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84E2E"/>
              </a:buClr>
              <a:buSzPts val="4800"/>
              <a:buNone/>
              <a:defRPr sz="4800">
                <a:solidFill>
                  <a:srgbClr val="D84E2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1"/>
          </p:nvPr>
        </p:nvSpPr>
        <p:spPr>
          <a:xfrm>
            <a:off x="2047875" y="1801850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3"/>
          </p:nvPr>
        </p:nvSpPr>
        <p:spPr>
          <a:xfrm>
            <a:off x="2047875" y="2097125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4" hasCustomPrompt="1"/>
          </p:nvPr>
        </p:nvSpPr>
        <p:spPr>
          <a:xfrm>
            <a:off x="876525" y="3534475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84E2E"/>
              </a:buClr>
              <a:buSzPts val="4800"/>
              <a:buNone/>
              <a:defRPr sz="4800">
                <a:solidFill>
                  <a:srgbClr val="D84E2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5"/>
          </p:nvPr>
        </p:nvSpPr>
        <p:spPr>
          <a:xfrm>
            <a:off x="2047875" y="3468725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6"/>
          </p:nvPr>
        </p:nvSpPr>
        <p:spPr>
          <a:xfrm>
            <a:off x="2047875" y="3764000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title" idx="7" hasCustomPrompt="1"/>
          </p:nvPr>
        </p:nvSpPr>
        <p:spPr>
          <a:xfrm>
            <a:off x="4695825" y="1867600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84E2E"/>
              </a:buClr>
              <a:buSzPts val="4800"/>
              <a:buNone/>
              <a:defRPr sz="4800">
                <a:solidFill>
                  <a:srgbClr val="D84E2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8"/>
          </p:nvPr>
        </p:nvSpPr>
        <p:spPr>
          <a:xfrm>
            <a:off x="5867175" y="1801850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subTitle" idx="9"/>
          </p:nvPr>
        </p:nvSpPr>
        <p:spPr>
          <a:xfrm>
            <a:off x="5867175" y="2097125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title" idx="13" hasCustomPrompt="1"/>
          </p:nvPr>
        </p:nvSpPr>
        <p:spPr>
          <a:xfrm>
            <a:off x="4695825" y="3534475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84E2E"/>
              </a:buClr>
              <a:buSzPts val="4800"/>
              <a:buNone/>
              <a:defRPr sz="4800">
                <a:solidFill>
                  <a:srgbClr val="D84E2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0" name="Google Shape;100;p16"/>
          <p:cNvSpPr txBox="1">
            <a:spLocks noGrp="1"/>
          </p:cNvSpPr>
          <p:nvPr>
            <p:ph type="subTitle" idx="14"/>
          </p:nvPr>
        </p:nvSpPr>
        <p:spPr>
          <a:xfrm>
            <a:off x="5867175" y="3468725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15"/>
          </p:nvPr>
        </p:nvSpPr>
        <p:spPr>
          <a:xfrm>
            <a:off x="5867175" y="3764000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51261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1"/>
          </p:nvPr>
        </p:nvSpPr>
        <p:spPr>
          <a:xfrm>
            <a:off x="1552725" y="2572650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7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2"/>
          </p:nvPr>
        </p:nvSpPr>
        <p:spPr>
          <a:xfrm>
            <a:off x="5410350" y="2572650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3"/>
          </p:nvPr>
        </p:nvSpPr>
        <p:spPr>
          <a:xfrm>
            <a:off x="3481525" y="3896625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7"/>
          <p:cNvSpPr/>
          <p:nvPr/>
        </p:nvSpPr>
        <p:spPr>
          <a:xfrm rot="900108">
            <a:off x="7586327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637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0" name="Google Shape;110;p17"/>
          <p:cNvSpPr/>
          <p:nvPr/>
        </p:nvSpPr>
        <p:spPr>
          <a:xfrm rot="-900108" flipH="1">
            <a:off x="-152805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610926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/>
          <p:nvPr/>
        </p:nvSpPr>
        <p:spPr>
          <a:xfrm rot="-9387396">
            <a:off x="-70379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title"/>
          </p:nvPr>
        </p:nvSpPr>
        <p:spPr>
          <a:xfrm>
            <a:off x="5360825" y="540000"/>
            <a:ext cx="306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50364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>
            <a:spLocks noGrp="1"/>
          </p:cNvSpPr>
          <p:nvPr>
            <p:ph type="title"/>
          </p:nvPr>
        </p:nvSpPr>
        <p:spPr>
          <a:xfrm>
            <a:off x="3657825" y="540000"/>
            <a:ext cx="476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/>
          <p:nvPr/>
        </p:nvSpPr>
        <p:spPr>
          <a:xfrm>
            <a:off x="0" y="0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835169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2156850" y="3584875"/>
            <a:ext cx="4830600" cy="9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0"/>
          <p:cNvSpPr/>
          <p:nvPr/>
        </p:nvSpPr>
        <p:spPr>
          <a:xfrm>
            <a:off x="0" y="0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98574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55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1"/>
          <p:cNvSpPr/>
          <p:nvPr/>
        </p:nvSpPr>
        <p:spPr>
          <a:xfrm rot="900108">
            <a:off x="7586327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637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23" name="Google Shape;123;p21"/>
          <p:cNvSpPr/>
          <p:nvPr/>
        </p:nvSpPr>
        <p:spPr>
          <a:xfrm>
            <a:off x="4867275" y="540000"/>
            <a:ext cx="35568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82918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Big numbers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/>
          <p:nvPr/>
        </p:nvSpPr>
        <p:spPr>
          <a:xfrm rot="9387396" flipH="1">
            <a:off x="7503726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26" name="Google Shape;126;p22"/>
          <p:cNvSpPr/>
          <p:nvPr/>
        </p:nvSpPr>
        <p:spPr>
          <a:xfrm rot="-900108" flipH="1">
            <a:off x="-152805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2014725"/>
            <a:ext cx="1985400" cy="10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1"/>
          </p:nvPr>
        </p:nvSpPr>
        <p:spPr>
          <a:xfrm>
            <a:off x="721345" y="2786250"/>
            <a:ext cx="19854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title" idx="3" hasCustomPrompt="1"/>
          </p:nvPr>
        </p:nvSpPr>
        <p:spPr>
          <a:xfrm>
            <a:off x="3578625" y="2014725"/>
            <a:ext cx="1985400" cy="10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4"/>
          </p:nvPr>
        </p:nvSpPr>
        <p:spPr>
          <a:xfrm>
            <a:off x="3579970" y="2786250"/>
            <a:ext cx="19854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 idx="5" hasCustomPrompt="1"/>
          </p:nvPr>
        </p:nvSpPr>
        <p:spPr>
          <a:xfrm>
            <a:off x="6437250" y="2014725"/>
            <a:ext cx="1985400" cy="10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6"/>
          </p:nvPr>
        </p:nvSpPr>
        <p:spPr>
          <a:xfrm>
            <a:off x="6438595" y="2786250"/>
            <a:ext cx="19854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2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08517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One column text 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/>
          <p:nvPr/>
        </p:nvSpPr>
        <p:spPr>
          <a:xfrm rot="-9387396">
            <a:off x="-70379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4930625" y="540000"/>
            <a:ext cx="349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1"/>
          </p:nvPr>
        </p:nvSpPr>
        <p:spPr>
          <a:xfrm>
            <a:off x="723900" y="2076450"/>
            <a:ext cx="2790900" cy="16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24239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One column text 3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subTitle" idx="1"/>
          </p:nvPr>
        </p:nvSpPr>
        <p:spPr>
          <a:xfrm>
            <a:off x="723900" y="2076450"/>
            <a:ext cx="27909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4"/>
          <p:cNvSpPr/>
          <p:nvPr/>
        </p:nvSpPr>
        <p:spPr>
          <a:xfrm rot="10800000" flipH="1">
            <a:off x="0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3" name="Google Shape;143;p24"/>
          <p:cNvSpPr/>
          <p:nvPr/>
        </p:nvSpPr>
        <p:spPr>
          <a:xfrm>
            <a:off x="4250775" y="540000"/>
            <a:ext cx="41733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888660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One column text 2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/>
          <p:nvPr/>
        </p:nvSpPr>
        <p:spPr>
          <a:xfrm rot="10800000">
            <a:off x="7603425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subTitle" idx="1"/>
          </p:nvPr>
        </p:nvSpPr>
        <p:spPr>
          <a:xfrm>
            <a:off x="5686200" y="1518250"/>
            <a:ext cx="2737800" cy="16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496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795652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6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subTitle" idx="1"/>
          </p:nvPr>
        </p:nvSpPr>
        <p:spPr>
          <a:xfrm>
            <a:off x="2314725" y="2496450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subTitle" idx="2"/>
          </p:nvPr>
        </p:nvSpPr>
        <p:spPr>
          <a:xfrm>
            <a:off x="5943750" y="2496450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subTitle" idx="3"/>
          </p:nvPr>
        </p:nvSpPr>
        <p:spPr>
          <a:xfrm>
            <a:off x="2314725" y="21791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subTitle" idx="4"/>
          </p:nvPr>
        </p:nvSpPr>
        <p:spPr>
          <a:xfrm>
            <a:off x="5943750" y="21791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6"/>
          <p:cNvSpPr txBox="1">
            <a:spLocks noGrp="1"/>
          </p:cNvSpPr>
          <p:nvPr>
            <p:ph type="subTitle" idx="5"/>
          </p:nvPr>
        </p:nvSpPr>
        <p:spPr>
          <a:xfrm>
            <a:off x="2314725" y="3858525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6"/>
          </p:nvPr>
        </p:nvSpPr>
        <p:spPr>
          <a:xfrm>
            <a:off x="5943750" y="3858525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subTitle" idx="7"/>
          </p:nvPr>
        </p:nvSpPr>
        <p:spPr>
          <a:xfrm>
            <a:off x="2314725" y="3541250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subTitle" idx="8"/>
          </p:nvPr>
        </p:nvSpPr>
        <p:spPr>
          <a:xfrm>
            <a:off x="5943750" y="3541250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6"/>
          <p:cNvSpPr/>
          <p:nvPr/>
        </p:nvSpPr>
        <p:spPr>
          <a:xfrm rot="10800000" flipH="1">
            <a:off x="0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86640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 Point 1">
  <p:cSld name="Bullet Point 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/>
          <p:nvPr/>
        </p:nvSpPr>
        <p:spPr>
          <a:xfrm rot="-9387396">
            <a:off x="-70379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2" name="Google Shape;162;p27"/>
          <p:cNvSpPr txBox="1">
            <a:spLocks noGrp="1"/>
          </p:cNvSpPr>
          <p:nvPr>
            <p:ph type="title"/>
          </p:nvPr>
        </p:nvSpPr>
        <p:spPr>
          <a:xfrm>
            <a:off x="5360825" y="540000"/>
            <a:ext cx="306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7"/>
          <p:cNvSpPr txBox="1">
            <a:spLocks noGrp="1"/>
          </p:cNvSpPr>
          <p:nvPr>
            <p:ph type="subTitle" idx="1"/>
          </p:nvPr>
        </p:nvSpPr>
        <p:spPr>
          <a:xfrm>
            <a:off x="1160550" y="1619250"/>
            <a:ext cx="4758900" cy="25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4" name="Google Shape;164;p27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4390304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 Point 2">
  <p:cSld name="Bullet Point 2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>
            <a:spLocks noGrp="1"/>
          </p:cNvSpPr>
          <p:nvPr>
            <p:ph type="subTitle" idx="1"/>
          </p:nvPr>
        </p:nvSpPr>
        <p:spPr>
          <a:xfrm>
            <a:off x="1160550" y="1619250"/>
            <a:ext cx="4758900" cy="29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8"/>
          <p:cNvSpPr/>
          <p:nvPr/>
        </p:nvSpPr>
        <p:spPr>
          <a:xfrm>
            <a:off x="4250775" y="540000"/>
            <a:ext cx="41733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9" name="Google Shape;169;p28"/>
          <p:cNvSpPr/>
          <p:nvPr/>
        </p:nvSpPr>
        <p:spPr>
          <a:xfrm rot="10800000">
            <a:off x="7603425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241421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286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9"/>
          <p:cNvSpPr txBox="1"/>
          <p:nvPr/>
        </p:nvSpPr>
        <p:spPr>
          <a:xfrm>
            <a:off x="2293625" y="3662200"/>
            <a:ext cx="4552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115000"/>
              </a:lnSpc>
              <a:spcBef>
                <a:spcPts val="300"/>
              </a:spcBef>
            </a:pPr>
            <a:r>
              <a:rPr lang="en" sz="1200">
                <a:solidFill>
                  <a:srgbClr val="637B7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CREDITS: This presentation template was created by </a:t>
            </a:r>
            <a:r>
              <a:rPr lang="en" sz="1200" b="1">
                <a:solidFill>
                  <a:srgbClr val="637B7F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637B7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including icons by </a:t>
            </a:r>
            <a:r>
              <a:rPr lang="en" sz="1200" b="1">
                <a:solidFill>
                  <a:srgbClr val="637B7F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637B7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and infographics &amp; images by </a:t>
            </a:r>
            <a:r>
              <a:rPr lang="en" sz="1200" b="1">
                <a:solidFill>
                  <a:srgbClr val="637B7F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rgbClr val="637B7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3" name="Google Shape;173;p29"/>
          <p:cNvSpPr txBox="1">
            <a:spLocks noGrp="1"/>
          </p:cNvSpPr>
          <p:nvPr>
            <p:ph type="subTitle" idx="1"/>
          </p:nvPr>
        </p:nvSpPr>
        <p:spPr>
          <a:xfrm>
            <a:off x="3101850" y="1499650"/>
            <a:ext cx="2940300" cy="11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9"/>
          <p:cNvSpPr/>
          <p:nvPr/>
        </p:nvSpPr>
        <p:spPr>
          <a:xfrm flipH="1">
            <a:off x="7603425" y="0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5" name="Google Shape;175;p29"/>
          <p:cNvSpPr/>
          <p:nvPr/>
        </p:nvSpPr>
        <p:spPr>
          <a:xfrm rot="10800000" flipH="1">
            <a:off x="0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72887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>
            <a:spLocks noGrp="1"/>
          </p:cNvSpPr>
          <p:nvPr>
            <p:ph type="ctrTitle"/>
          </p:nvPr>
        </p:nvSpPr>
        <p:spPr>
          <a:xfrm>
            <a:off x="2646000" y="2744300"/>
            <a:ext cx="3852000" cy="14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BB55A"/>
              </a:buClr>
              <a:buSzPts val="52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30"/>
          <p:cNvSpPr/>
          <p:nvPr/>
        </p:nvSpPr>
        <p:spPr>
          <a:xfrm rot="-9387396">
            <a:off x="-70379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9" name="Google Shape;179;p30"/>
          <p:cNvSpPr/>
          <p:nvPr/>
        </p:nvSpPr>
        <p:spPr>
          <a:xfrm rot="900108">
            <a:off x="7586327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8939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/>
          <p:nvPr/>
        </p:nvSpPr>
        <p:spPr>
          <a:xfrm rot="-9387396">
            <a:off x="-70379" y="-428829"/>
            <a:ext cx="1802529" cy="1802529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4"/>
          <p:cNvSpPr/>
          <p:nvPr/>
        </p:nvSpPr>
        <p:spPr>
          <a:xfrm rot="900108">
            <a:off x="7586327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637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5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>
            <a:spLocks noGrp="1"/>
          </p:cNvSpPr>
          <p:nvPr>
            <p:ph type="title"/>
          </p:nvPr>
        </p:nvSpPr>
        <p:spPr>
          <a:xfrm>
            <a:off x="3657825" y="540000"/>
            <a:ext cx="476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/>
          <p:nvPr/>
        </p:nvSpPr>
        <p:spPr>
          <a:xfrm>
            <a:off x="0" y="0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 Point 2">
  <p:cSld name="CUSTOM_7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>
            <a:spLocks noGrp="1"/>
          </p:cNvSpPr>
          <p:nvPr>
            <p:ph type="subTitle" idx="1"/>
          </p:nvPr>
        </p:nvSpPr>
        <p:spPr>
          <a:xfrm>
            <a:off x="1160550" y="1619250"/>
            <a:ext cx="4758900" cy="29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8"/>
          <p:cNvSpPr/>
          <p:nvPr/>
        </p:nvSpPr>
        <p:spPr>
          <a:xfrm>
            <a:off x="4250775" y="540000"/>
            <a:ext cx="41733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8"/>
          <p:cNvSpPr/>
          <p:nvPr/>
        </p:nvSpPr>
        <p:spPr>
          <a:xfrm rot="10800000">
            <a:off x="7603425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None/>
              <a:defRPr sz="3000">
                <a:solidFill>
                  <a:srgbClr val="637B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1"/>
          </p:nvPr>
        </p:nvSpPr>
        <p:spPr>
          <a:xfrm>
            <a:off x="1552725" y="2572650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7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2"/>
          </p:nvPr>
        </p:nvSpPr>
        <p:spPr>
          <a:xfrm>
            <a:off x="5410350" y="2572650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3"/>
          </p:nvPr>
        </p:nvSpPr>
        <p:spPr>
          <a:xfrm>
            <a:off x="3481525" y="3896625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7"/>
          <p:cNvSpPr/>
          <p:nvPr/>
        </p:nvSpPr>
        <p:spPr>
          <a:xfrm rot="900108">
            <a:off x="7586327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rgbClr val="637B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7"/>
          <p:cNvSpPr/>
          <p:nvPr/>
        </p:nvSpPr>
        <p:spPr>
          <a:xfrm rot="-900108" flipH="1">
            <a:off x="-152805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311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1693500" y="1924050"/>
            <a:ext cx="5757000" cy="10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/>
          <p:nvPr/>
        </p:nvSpPr>
        <p:spPr>
          <a:xfrm flipH="1">
            <a:off x="7603425" y="0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1"/>
          <p:cNvSpPr/>
          <p:nvPr/>
        </p:nvSpPr>
        <p:spPr>
          <a:xfrm rot="10800000" flipH="1">
            <a:off x="0" y="3602975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subTitle" idx="1"/>
          </p:nvPr>
        </p:nvSpPr>
        <p:spPr>
          <a:xfrm>
            <a:off x="1697400" y="2847975"/>
            <a:ext cx="57570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1"/>
          <p:cNvSpPr/>
          <p:nvPr/>
        </p:nvSpPr>
        <p:spPr>
          <a:xfrm flipH="1">
            <a:off x="720062" y="540000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1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998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92850" y="2257100"/>
            <a:ext cx="5958300" cy="9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BB55A"/>
              </a:buClr>
              <a:buSzPts val="5200"/>
              <a:buNone/>
              <a:defRPr sz="5200">
                <a:solidFill>
                  <a:srgbClr val="EBB55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617650" y="1786700"/>
            <a:ext cx="39087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900108">
            <a:off x="7586327" y="3667699"/>
            <a:ext cx="1802354" cy="1802354"/>
          </a:xfrm>
          <a:custGeom>
            <a:avLst/>
            <a:gdLst/>
            <a:ahLst/>
            <a:cxnLst/>
            <a:rect l="l" t="t" r="r" b="b"/>
            <a:pathLst>
              <a:path w="80403" h="80403" extrusionOk="0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540587" cy="1540521"/>
          </a:xfrm>
          <a:custGeom>
            <a:avLst/>
            <a:gdLst/>
            <a:ahLst/>
            <a:cxnLst/>
            <a:rect l="l" t="t" r="r" b="b"/>
            <a:pathLst>
              <a:path w="23248" h="23247" extrusionOk="0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0260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6.xml"/><Relationship Id="rId26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1.xml"/><Relationship Id="rId21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24.xml"/><Relationship Id="rId20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37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31.xml"/><Relationship Id="rId28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7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0.xml"/><Relationship Id="rId27" Type="http://schemas.openxmlformats.org/officeDocument/2006/relationships/slideLayout" Target="../slideLayouts/slideLayout35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em Kufi"/>
              <a:buNone/>
              <a:defRPr sz="2800">
                <a:solidFill>
                  <a:schemeClr val="dk1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●"/>
              <a:defRPr sz="1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8" r:id="rId3"/>
    <p:sldLayoutId id="2147483660" r:id="rId4"/>
    <p:sldLayoutId id="2147483665" r:id="rId5"/>
    <p:sldLayoutId id="2147483674" r:id="rId6"/>
    <p:sldLayoutId id="2147483710" r:id="rId7"/>
    <p:sldLayoutId id="2147483711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em Kufi"/>
              <a:buNone/>
              <a:defRPr sz="2800">
                <a:solidFill>
                  <a:schemeClr val="dk1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●"/>
              <a:defRPr sz="1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128911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Relationship Id="rId6" Type="http://schemas.microsoft.com/office/2007/relationships/hdphoto" Target="../media/hdphoto4.wdp"/><Relationship Id="rId5" Type="http://schemas.openxmlformats.org/officeDocument/2006/relationships/image" Target="../media/image4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>
            <a:spLocks noGrp="1"/>
          </p:cNvSpPr>
          <p:nvPr>
            <p:ph type="title" idx="2"/>
          </p:nvPr>
        </p:nvSpPr>
        <p:spPr>
          <a:xfrm>
            <a:off x="2039765" y="1576384"/>
            <a:ext cx="5064769" cy="609600"/>
          </a:xfrm>
          <a:prstGeom prst="rect">
            <a:avLst/>
          </a:prstGeom>
        </p:spPr>
        <p:txBody>
          <a:bodyPr spcFirstLastPara="1" wrap="square" lIns="91425" tIns="91425" rIns="837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2"/>
                </a:solidFill>
              </a:rPr>
              <a:t>PENGENALAN PRAKTIKUM</a:t>
            </a:r>
            <a:endParaRPr sz="4800" dirty="0">
              <a:solidFill>
                <a:schemeClr val="lt2"/>
              </a:solidFill>
            </a:endParaRPr>
          </a:p>
        </p:txBody>
      </p:sp>
      <p:sp>
        <p:nvSpPr>
          <p:cNvPr id="224" name="Google Shape;224;p36"/>
          <p:cNvSpPr txBox="1">
            <a:spLocks noGrp="1"/>
          </p:cNvSpPr>
          <p:nvPr>
            <p:ph type="subTitle" idx="1"/>
          </p:nvPr>
        </p:nvSpPr>
        <p:spPr>
          <a:xfrm>
            <a:off x="2343300" y="3008634"/>
            <a:ext cx="4457700" cy="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OS3102 Metode Analisis Data Oseanografi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8"/>
          <p:cNvSpPr txBox="1">
            <a:spLocks noGrp="1"/>
          </p:cNvSpPr>
          <p:nvPr>
            <p:ph type="title"/>
          </p:nvPr>
        </p:nvSpPr>
        <p:spPr>
          <a:xfrm>
            <a:off x="733647" y="1818167"/>
            <a:ext cx="7857460" cy="11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/>
              <a:t>PENGENALAN PRAKTIKUM</a:t>
            </a:r>
            <a:endParaRPr sz="4800" dirty="0"/>
          </a:p>
        </p:txBody>
      </p:sp>
      <p:sp>
        <p:nvSpPr>
          <p:cNvPr id="429" name="Google Shape;429;p48"/>
          <p:cNvSpPr txBox="1">
            <a:spLocks noGrp="1"/>
          </p:cNvSpPr>
          <p:nvPr>
            <p:ph type="subTitle" idx="1"/>
          </p:nvPr>
        </p:nvSpPr>
        <p:spPr>
          <a:xfrm>
            <a:off x="1697400" y="2847975"/>
            <a:ext cx="57570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sv-SE" dirty="0"/>
              <a:t>Biar tau tauan praktikum ini</a:t>
            </a:r>
          </a:p>
        </p:txBody>
      </p:sp>
    </p:spTree>
    <p:extLst>
      <p:ext uri="{BB962C8B-B14F-4D97-AF65-F5344CB8AC3E}">
        <p14:creationId xmlns:p14="http://schemas.microsoft.com/office/powerpoint/2010/main" val="24494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989C911-4609-4EE9-B136-4B740AEAB1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7612" y="1496375"/>
            <a:ext cx="1489809" cy="372073"/>
          </a:xfrm>
        </p:spPr>
        <p:txBody>
          <a:bodyPr/>
          <a:lstStyle/>
          <a:p>
            <a:pPr algn="l"/>
            <a:r>
              <a:rPr lang="en-ID" sz="1600" b="1" dirty="0">
                <a:solidFill>
                  <a:schemeClr val="accent6"/>
                </a:solidFill>
              </a:rPr>
              <a:t>Instal di PC</a:t>
            </a:r>
          </a:p>
        </p:txBody>
      </p:sp>
      <p:pic>
        <p:nvPicPr>
          <p:cNvPr id="8" name="Picture 7" descr="A picture containing drawing, window&#10;&#10;Description automatically generated">
            <a:extLst>
              <a:ext uri="{FF2B5EF4-FFF2-40B4-BE49-F238E27FC236}">
                <a16:creationId xmlns:a16="http://schemas.microsoft.com/office/drawing/2014/main" id="{98EB6B29-A239-4F38-85DA-2B616E3F9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936" y="2226060"/>
            <a:ext cx="1663132" cy="806446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id="{F6B07226-C0BD-4CE0-A204-38DCC2E48D34}"/>
              </a:ext>
            </a:extLst>
          </p:cNvPr>
          <p:cNvSpPr txBox="1">
            <a:spLocks/>
          </p:cNvSpPr>
          <p:nvPr/>
        </p:nvSpPr>
        <p:spPr>
          <a:xfrm>
            <a:off x="3822201" y="4191609"/>
            <a:ext cx="4737300" cy="694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ID" sz="1600" b="1" dirty="0">
                <a:solidFill>
                  <a:schemeClr val="accent6"/>
                </a:solidFill>
              </a:rPr>
              <a:t>Tutorial  Install</a:t>
            </a:r>
          </a:p>
          <a:p>
            <a:r>
              <a:rPr lang="en-ID" sz="1600" dirty="0"/>
              <a:t>https://youtu.be/KefJxaO-sWg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EA8C54A6-65FB-412B-BEA0-B014BF8D0A87}"/>
              </a:ext>
            </a:extLst>
          </p:cNvPr>
          <p:cNvSpPr txBox="1">
            <a:spLocks/>
          </p:cNvSpPr>
          <p:nvPr/>
        </p:nvSpPr>
        <p:spPr>
          <a:xfrm>
            <a:off x="4742628" y="3191745"/>
            <a:ext cx="1835527" cy="372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ID" sz="1400" dirty="0" err="1">
                <a:solidFill>
                  <a:schemeClr val="tx1"/>
                </a:solidFill>
              </a:rPr>
              <a:t>Jupyter</a:t>
            </a:r>
            <a:r>
              <a:rPr lang="en-ID" sz="1400" dirty="0">
                <a:solidFill>
                  <a:schemeClr val="tx1"/>
                </a:solidFill>
              </a:rPr>
              <a:t> Notebook</a:t>
            </a:r>
          </a:p>
        </p:txBody>
      </p:sp>
      <p:sp>
        <p:nvSpPr>
          <p:cNvPr id="20" name="Google Shape;663;p61">
            <a:extLst>
              <a:ext uri="{FF2B5EF4-FFF2-40B4-BE49-F238E27FC236}">
                <a16:creationId xmlns:a16="http://schemas.microsoft.com/office/drawing/2014/main" id="{6FDD3972-6311-4494-A12C-E8195046A353}"/>
              </a:ext>
            </a:extLst>
          </p:cNvPr>
          <p:cNvSpPr txBox="1">
            <a:spLocks/>
          </p:cNvSpPr>
          <p:nvPr/>
        </p:nvSpPr>
        <p:spPr>
          <a:xfrm>
            <a:off x="697422" y="540000"/>
            <a:ext cx="46215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Font typeface="Reem Kufi"/>
              <a:buNone/>
              <a:defRPr sz="3000" b="0" i="0" u="none" strike="noStrike" cap="none">
                <a:solidFill>
                  <a:srgbClr val="637B7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>
                <a:solidFill>
                  <a:schemeClr val="bg2"/>
                </a:solidFill>
              </a:rPr>
              <a:t>PERSIAPAN PRAKTIKUM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7F0C335-8202-4971-8438-1AB2A64C42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8950" y="2062091"/>
            <a:ext cx="1076475" cy="10193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F9CAF5B-BFEA-4A2C-81D4-9A0367C444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9930" y="2080041"/>
            <a:ext cx="1060921" cy="1019316"/>
          </a:xfrm>
          <a:prstGeom prst="rect">
            <a:avLst/>
          </a:prstGeom>
        </p:spPr>
      </p:pic>
      <p:sp>
        <p:nvSpPr>
          <p:cNvPr id="23" name="Subtitle 2">
            <a:extLst>
              <a:ext uri="{FF2B5EF4-FFF2-40B4-BE49-F238E27FC236}">
                <a16:creationId xmlns:a16="http://schemas.microsoft.com/office/drawing/2014/main" id="{1B26F061-3140-479C-9C9D-80E51767C830}"/>
              </a:ext>
            </a:extLst>
          </p:cNvPr>
          <p:cNvSpPr txBox="1">
            <a:spLocks/>
          </p:cNvSpPr>
          <p:nvPr/>
        </p:nvSpPr>
        <p:spPr>
          <a:xfrm>
            <a:off x="6473625" y="3183181"/>
            <a:ext cx="1667127" cy="372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ID" sz="1400" dirty="0">
                <a:solidFill>
                  <a:schemeClr val="tx1"/>
                </a:solidFill>
              </a:rPr>
              <a:t>Anaconda Prompt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24CF7B-E011-4E49-8E38-43C5AA7D4D8A}"/>
              </a:ext>
            </a:extLst>
          </p:cNvPr>
          <p:cNvSpPr/>
          <p:nvPr/>
        </p:nvSpPr>
        <p:spPr>
          <a:xfrm>
            <a:off x="4848174" y="1987652"/>
            <a:ext cx="3361706" cy="1688108"/>
          </a:xfrm>
          <a:custGeom>
            <a:avLst/>
            <a:gdLst>
              <a:gd name="connsiteX0" fmla="*/ 0 w 3361706"/>
              <a:gd name="connsiteY0" fmla="*/ 0 h 1688108"/>
              <a:gd name="connsiteX1" fmla="*/ 605107 w 3361706"/>
              <a:gd name="connsiteY1" fmla="*/ 0 h 1688108"/>
              <a:gd name="connsiteX2" fmla="*/ 1210214 w 3361706"/>
              <a:gd name="connsiteY2" fmla="*/ 0 h 1688108"/>
              <a:gd name="connsiteX3" fmla="*/ 1848938 w 3361706"/>
              <a:gd name="connsiteY3" fmla="*/ 0 h 1688108"/>
              <a:gd name="connsiteX4" fmla="*/ 2487662 w 3361706"/>
              <a:gd name="connsiteY4" fmla="*/ 0 h 1688108"/>
              <a:gd name="connsiteX5" fmla="*/ 3361706 w 3361706"/>
              <a:gd name="connsiteY5" fmla="*/ 0 h 1688108"/>
              <a:gd name="connsiteX6" fmla="*/ 3361706 w 3361706"/>
              <a:gd name="connsiteY6" fmla="*/ 579584 h 1688108"/>
              <a:gd name="connsiteX7" fmla="*/ 3361706 w 3361706"/>
              <a:gd name="connsiteY7" fmla="*/ 1176049 h 1688108"/>
              <a:gd name="connsiteX8" fmla="*/ 3361706 w 3361706"/>
              <a:gd name="connsiteY8" fmla="*/ 1688108 h 1688108"/>
              <a:gd name="connsiteX9" fmla="*/ 2756599 w 3361706"/>
              <a:gd name="connsiteY9" fmla="*/ 1688108 h 1688108"/>
              <a:gd name="connsiteX10" fmla="*/ 2185109 w 3361706"/>
              <a:gd name="connsiteY10" fmla="*/ 1688108 h 1688108"/>
              <a:gd name="connsiteX11" fmla="*/ 1479151 w 3361706"/>
              <a:gd name="connsiteY11" fmla="*/ 1688108 h 1688108"/>
              <a:gd name="connsiteX12" fmla="*/ 773192 w 3361706"/>
              <a:gd name="connsiteY12" fmla="*/ 1688108 h 1688108"/>
              <a:gd name="connsiteX13" fmla="*/ 0 w 3361706"/>
              <a:gd name="connsiteY13" fmla="*/ 1688108 h 1688108"/>
              <a:gd name="connsiteX14" fmla="*/ 0 w 3361706"/>
              <a:gd name="connsiteY14" fmla="*/ 1176049 h 1688108"/>
              <a:gd name="connsiteX15" fmla="*/ 0 w 3361706"/>
              <a:gd name="connsiteY15" fmla="*/ 630227 h 1688108"/>
              <a:gd name="connsiteX16" fmla="*/ 0 w 3361706"/>
              <a:gd name="connsiteY16" fmla="*/ 0 h 1688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61706" h="1688108" extrusionOk="0">
                <a:moveTo>
                  <a:pt x="0" y="0"/>
                </a:moveTo>
                <a:cubicBezTo>
                  <a:pt x="164370" y="-5978"/>
                  <a:pt x="454251" y="2301"/>
                  <a:pt x="605107" y="0"/>
                </a:cubicBezTo>
                <a:cubicBezTo>
                  <a:pt x="755963" y="-2301"/>
                  <a:pt x="1022064" y="-13343"/>
                  <a:pt x="1210214" y="0"/>
                </a:cubicBezTo>
                <a:cubicBezTo>
                  <a:pt x="1398364" y="13343"/>
                  <a:pt x="1681687" y="-1882"/>
                  <a:pt x="1848938" y="0"/>
                </a:cubicBezTo>
                <a:cubicBezTo>
                  <a:pt x="2016189" y="1882"/>
                  <a:pt x="2329944" y="-16705"/>
                  <a:pt x="2487662" y="0"/>
                </a:cubicBezTo>
                <a:cubicBezTo>
                  <a:pt x="2645380" y="16705"/>
                  <a:pt x="3168356" y="-19858"/>
                  <a:pt x="3361706" y="0"/>
                </a:cubicBezTo>
                <a:cubicBezTo>
                  <a:pt x="3353465" y="241955"/>
                  <a:pt x="3361159" y="383083"/>
                  <a:pt x="3361706" y="579584"/>
                </a:cubicBezTo>
                <a:cubicBezTo>
                  <a:pt x="3362253" y="776085"/>
                  <a:pt x="3336903" y="1011049"/>
                  <a:pt x="3361706" y="1176049"/>
                </a:cubicBezTo>
                <a:cubicBezTo>
                  <a:pt x="3386509" y="1341050"/>
                  <a:pt x="3376017" y="1497242"/>
                  <a:pt x="3361706" y="1688108"/>
                </a:cubicBezTo>
                <a:cubicBezTo>
                  <a:pt x="3066769" y="1711099"/>
                  <a:pt x="2947537" y="1717381"/>
                  <a:pt x="2756599" y="1688108"/>
                </a:cubicBezTo>
                <a:cubicBezTo>
                  <a:pt x="2565661" y="1658835"/>
                  <a:pt x="2331192" y="1700490"/>
                  <a:pt x="2185109" y="1688108"/>
                </a:cubicBezTo>
                <a:cubicBezTo>
                  <a:pt x="2039026" y="1675727"/>
                  <a:pt x="1829768" y="1673867"/>
                  <a:pt x="1479151" y="1688108"/>
                </a:cubicBezTo>
                <a:cubicBezTo>
                  <a:pt x="1128534" y="1702349"/>
                  <a:pt x="1103443" y="1702829"/>
                  <a:pt x="773192" y="1688108"/>
                </a:cubicBezTo>
                <a:cubicBezTo>
                  <a:pt x="442941" y="1673387"/>
                  <a:pt x="222297" y="1654524"/>
                  <a:pt x="0" y="1688108"/>
                </a:cubicBezTo>
                <a:cubicBezTo>
                  <a:pt x="-23742" y="1552417"/>
                  <a:pt x="-19761" y="1400426"/>
                  <a:pt x="0" y="1176049"/>
                </a:cubicBezTo>
                <a:cubicBezTo>
                  <a:pt x="19761" y="951672"/>
                  <a:pt x="-1339" y="896775"/>
                  <a:pt x="0" y="630227"/>
                </a:cubicBezTo>
                <a:cubicBezTo>
                  <a:pt x="1339" y="363679"/>
                  <a:pt x="-7837" y="153056"/>
                  <a:pt x="0" y="0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85377673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803600B-513B-41B7-9E57-76D26CF0A229}"/>
              </a:ext>
            </a:extLst>
          </p:cNvPr>
          <p:cNvSpPr/>
          <p:nvPr/>
        </p:nvSpPr>
        <p:spPr>
          <a:xfrm>
            <a:off x="1027613" y="1987652"/>
            <a:ext cx="2257778" cy="1688107"/>
          </a:xfrm>
          <a:custGeom>
            <a:avLst/>
            <a:gdLst>
              <a:gd name="connsiteX0" fmla="*/ 0 w 2257778"/>
              <a:gd name="connsiteY0" fmla="*/ 0 h 1688107"/>
              <a:gd name="connsiteX1" fmla="*/ 519289 w 2257778"/>
              <a:gd name="connsiteY1" fmla="*/ 0 h 1688107"/>
              <a:gd name="connsiteX2" fmla="*/ 1038578 w 2257778"/>
              <a:gd name="connsiteY2" fmla="*/ 0 h 1688107"/>
              <a:gd name="connsiteX3" fmla="*/ 1580445 w 2257778"/>
              <a:gd name="connsiteY3" fmla="*/ 0 h 1688107"/>
              <a:gd name="connsiteX4" fmla="*/ 2257778 w 2257778"/>
              <a:gd name="connsiteY4" fmla="*/ 0 h 1688107"/>
              <a:gd name="connsiteX5" fmla="*/ 2257778 w 2257778"/>
              <a:gd name="connsiteY5" fmla="*/ 596464 h 1688107"/>
              <a:gd name="connsiteX6" fmla="*/ 2257778 w 2257778"/>
              <a:gd name="connsiteY6" fmla="*/ 1125405 h 1688107"/>
              <a:gd name="connsiteX7" fmla="*/ 2257778 w 2257778"/>
              <a:gd name="connsiteY7" fmla="*/ 1688107 h 1688107"/>
              <a:gd name="connsiteX8" fmla="*/ 1761067 w 2257778"/>
              <a:gd name="connsiteY8" fmla="*/ 1688107 h 1688107"/>
              <a:gd name="connsiteX9" fmla="*/ 1151467 w 2257778"/>
              <a:gd name="connsiteY9" fmla="*/ 1688107 h 1688107"/>
              <a:gd name="connsiteX10" fmla="*/ 654756 w 2257778"/>
              <a:gd name="connsiteY10" fmla="*/ 1688107 h 1688107"/>
              <a:gd name="connsiteX11" fmla="*/ 0 w 2257778"/>
              <a:gd name="connsiteY11" fmla="*/ 1688107 h 1688107"/>
              <a:gd name="connsiteX12" fmla="*/ 0 w 2257778"/>
              <a:gd name="connsiteY12" fmla="*/ 1108524 h 1688107"/>
              <a:gd name="connsiteX13" fmla="*/ 0 w 2257778"/>
              <a:gd name="connsiteY13" fmla="*/ 528940 h 1688107"/>
              <a:gd name="connsiteX14" fmla="*/ 0 w 2257778"/>
              <a:gd name="connsiteY14" fmla="*/ 0 h 168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57778" h="1688107" extrusionOk="0">
                <a:moveTo>
                  <a:pt x="0" y="0"/>
                </a:moveTo>
                <a:cubicBezTo>
                  <a:pt x="236733" y="-16693"/>
                  <a:pt x="355132" y="6942"/>
                  <a:pt x="519289" y="0"/>
                </a:cubicBezTo>
                <a:cubicBezTo>
                  <a:pt x="683446" y="-6942"/>
                  <a:pt x="896186" y="-8472"/>
                  <a:pt x="1038578" y="0"/>
                </a:cubicBezTo>
                <a:cubicBezTo>
                  <a:pt x="1180970" y="8472"/>
                  <a:pt x="1311833" y="19033"/>
                  <a:pt x="1580445" y="0"/>
                </a:cubicBezTo>
                <a:cubicBezTo>
                  <a:pt x="1849057" y="-19033"/>
                  <a:pt x="2113288" y="16494"/>
                  <a:pt x="2257778" y="0"/>
                </a:cubicBezTo>
                <a:cubicBezTo>
                  <a:pt x="2280966" y="182629"/>
                  <a:pt x="2266218" y="457845"/>
                  <a:pt x="2257778" y="596464"/>
                </a:cubicBezTo>
                <a:cubicBezTo>
                  <a:pt x="2249338" y="735083"/>
                  <a:pt x="2262075" y="932654"/>
                  <a:pt x="2257778" y="1125405"/>
                </a:cubicBezTo>
                <a:cubicBezTo>
                  <a:pt x="2253481" y="1318156"/>
                  <a:pt x="2257704" y="1455166"/>
                  <a:pt x="2257778" y="1688107"/>
                </a:cubicBezTo>
                <a:cubicBezTo>
                  <a:pt x="2087700" y="1678035"/>
                  <a:pt x="1891385" y="1669352"/>
                  <a:pt x="1761067" y="1688107"/>
                </a:cubicBezTo>
                <a:cubicBezTo>
                  <a:pt x="1630749" y="1706862"/>
                  <a:pt x="1418404" y="1659675"/>
                  <a:pt x="1151467" y="1688107"/>
                </a:cubicBezTo>
                <a:cubicBezTo>
                  <a:pt x="884530" y="1716539"/>
                  <a:pt x="837359" y="1667473"/>
                  <a:pt x="654756" y="1688107"/>
                </a:cubicBezTo>
                <a:cubicBezTo>
                  <a:pt x="472153" y="1708741"/>
                  <a:pt x="308158" y="1686050"/>
                  <a:pt x="0" y="1688107"/>
                </a:cubicBezTo>
                <a:cubicBezTo>
                  <a:pt x="-21660" y="1460377"/>
                  <a:pt x="-8898" y="1225157"/>
                  <a:pt x="0" y="1108524"/>
                </a:cubicBezTo>
                <a:cubicBezTo>
                  <a:pt x="8898" y="991891"/>
                  <a:pt x="-14618" y="787120"/>
                  <a:pt x="0" y="528940"/>
                </a:cubicBezTo>
                <a:cubicBezTo>
                  <a:pt x="14618" y="270760"/>
                  <a:pt x="24854" y="189634"/>
                  <a:pt x="0" y="0"/>
                </a:cubicBezTo>
                <a:close/>
              </a:path>
            </a:pathLst>
          </a:custGeom>
          <a:noFill/>
          <a:ln>
            <a:solidFill>
              <a:schemeClr val="accent6"/>
            </a:solidFill>
            <a:prstDash val="dash"/>
            <a:extLst>
              <a:ext uri="{C807C97D-BFC1-408E-A445-0C87EB9F89A2}">
                <ask:lineSketchStyleProps xmlns:ask="http://schemas.microsoft.com/office/drawing/2018/sketchyshapes" sd="85377673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F184E09C-F7EB-4BA2-B788-CFB91AD0BA1C}"/>
              </a:ext>
            </a:extLst>
          </p:cNvPr>
          <p:cNvSpPr txBox="1">
            <a:spLocks/>
          </p:cNvSpPr>
          <p:nvPr/>
        </p:nvSpPr>
        <p:spPr>
          <a:xfrm>
            <a:off x="937302" y="3113536"/>
            <a:ext cx="2257778" cy="372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ID" sz="1400" dirty="0">
                <a:solidFill>
                  <a:schemeClr val="tx1"/>
                </a:solidFill>
              </a:rPr>
              <a:t>Anaconda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480F0DB-AE49-4FC6-A434-82D9462B5F7C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3285391" y="1987652"/>
            <a:ext cx="1562783" cy="844054"/>
          </a:xfrm>
          <a:prstGeom prst="straightConnector1">
            <a:avLst/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1B5B77-6B23-450C-8966-50326C59351A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3285391" y="2831706"/>
            <a:ext cx="1585777" cy="844053"/>
          </a:xfrm>
          <a:prstGeom prst="straightConnector1">
            <a:avLst/>
          </a:prstGeom>
          <a:ln w="19050"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Subtitle 2">
            <a:extLst>
              <a:ext uri="{FF2B5EF4-FFF2-40B4-BE49-F238E27FC236}">
                <a16:creationId xmlns:a16="http://schemas.microsoft.com/office/drawing/2014/main" id="{AF118E42-ADE6-4E6E-81BA-3A9D805AD101}"/>
              </a:ext>
            </a:extLst>
          </p:cNvPr>
          <p:cNvSpPr txBox="1">
            <a:spLocks/>
          </p:cNvSpPr>
          <p:nvPr/>
        </p:nvSpPr>
        <p:spPr>
          <a:xfrm>
            <a:off x="4848174" y="1516192"/>
            <a:ext cx="2103546" cy="372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ID" sz="1600" b="1" dirty="0">
                <a:solidFill>
                  <a:schemeClr val="accent6"/>
                </a:solidFill>
              </a:rPr>
              <a:t>Instal di Anaconda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C546D29-64ED-4F1F-ABAF-26C2C39D51E4}"/>
              </a:ext>
            </a:extLst>
          </p:cNvPr>
          <p:cNvSpPr txBox="1">
            <a:spLocks/>
          </p:cNvSpPr>
          <p:nvPr/>
        </p:nvSpPr>
        <p:spPr>
          <a:xfrm>
            <a:off x="826430" y="4236599"/>
            <a:ext cx="4737300" cy="694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ID" sz="1600" b="1" dirty="0">
                <a:solidFill>
                  <a:schemeClr val="accent6"/>
                </a:solidFill>
              </a:rPr>
              <a:t>Download </a:t>
            </a:r>
          </a:p>
          <a:p>
            <a:r>
              <a:rPr lang="en-ID" sz="1600" dirty="0"/>
              <a:t>Bit.ly/</a:t>
            </a:r>
            <a:r>
              <a:rPr lang="en-ID" sz="1600" dirty="0" err="1"/>
              <a:t>BadaiOse</a:t>
            </a:r>
            <a:endParaRPr lang="en-ID" sz="1600" dirty="0"/>
          </a:p>
        </p:txBody>
      </p:sp>
    </p:spTree>
    <p:extLst>
      <p:ext uri="{BB962C8B-B14F-4D97-AF65-F5344CB8AC3E}">
        <p14:creationId xmlns:p14="http://schemas.microsoft.com/office/powerpoint/2010/main" val="755536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5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2" grpId="0"/>
      <p:bldP spid="15" grpId="0"/>
      <p:bldP spid="20" grpId="0"/>
      <p:bldP spid="23" grpId="0"/>
      <p:bldP spid="19" grpId="0" animBg="1"/>
      <p:bldP spid="27" grpId="0" animBg="1"/>
      <p:bldP spid="28" grpId="0"/>
      <p:bldP spid="41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989C911-4609-4EE9-B136-4B740AEAB1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8863" y="1773689"/>
            <a:ext cx="1667127" cy="372073"/>
          </a:xfrm>
        </p:spPr>
        <p:txBody>
          <a:bodyPr/>
          <a:lstStyle/>
          <a:p>
            <a:pPr algn="l"/>
            <a:r>
              <a:rPr lang="en-US" sz="1600" b="1" dirty="0">
                <a:solidFill>
                  <a:schemeClr val="accent6"/>
                </a:solidFill>
              </a:rPr>
              <a:t>I</a:t>
            </a:r>
            <a:r>
              <a:rPr lang="en-ID" sz="1600" b="1" dirty="0" err="1">
                <a:solidFill>
                  <a:schemeClr val="accent6"/>
                </a:solidFill>
              </a:rPr>
              <a:t>nstal</a:t>
            </a:r>
            <a:r>
              <a:rPr lang="en-ID" sz="1600" b="1" dirty="0">
                <a:solidFill>
                  <a:schemeClr val="accent6"/>
                </a:solidFill>
              </a:rPr>
              <a:t> Package</a:t>
            </a:r>
          </a:p>
        </p:txBody>
      </p:sp>
      <p:sp>
        <p:nvSpPr>
          <p:cNvPr id="20" name="Google Shape;663;p61">
            <a:extLst>
              <a:ext uri="{FF2B5EF4-FFF2-40B4-BE49-F238E27FC236}">
                <a16:creationId xmlns:a16="http://schemas.microsoft.com/office/drawing/2014/main" id="{6FDD3972-6311-4494-A12C-E8195046A353}"/>
              </a:ext>
            </a:extLst>
          </p:cNvPr>
          <p:cNvSpPr txBox="1">
            <a:spLocks/>
          </p:cNvSpPr>
          <p:nvPr/>
        </p:nvSpPr>
        <p:spPr>
          <a:xfrm>
            <a:off x="697422" y="540000"/>
            <a:ext cx="46215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Font typeface="Reem Kufi"/>
              <a:buNone/>
              <a:defRPr sz="3000" b="0" i="0" u="none" strike="noStrike" cap="none">
                <a:solidFill>
                  <a:srgbClr val="637B7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>
                <a:solidFill>
                  <a:schemeClr val="bg2"/>
                </a:solidFill>
              </a:rPr>
              <a:t>PERSIAPAN PRAKTIKUM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7F0C335-8202-4971-8438-1AB2A64C4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190" y="2186269"/>
            <a:ext cx="1076475" cy="1019317"/>
          </a:xfrm>
          <a:prstGeom prst="rect">
            <a:avLst/>
          </a:prstGeom>
        </p:spPr>
      </p:pic>
      <p:sp>
        <p:nvSpPr>
          <p:cNvPr id="23" name="Subtitle 2">
            <a:extLst>
              <a:ext uri="{FF2B5EF4-FFF2-40B4-BE49-F238E27FC236}">
                <a16:creationId xmlns:a16="http://schemas.microsoft.com/office/drawing/2014/main" id="{1B26F061-3140-479C-9C9D-80E51767C830}"/>
              </a:ext>
            </a:extLst>
          </p:cNvPr>
          <p:cNvSpPr txBox="1">
            <a:spLocks/>
          </p:cNvSpPr>
          <p:nvPr/>
        </p:nvSpPr>
        <p:spPr>
          <a:xfrm>
            <a:off x="665001" y="3205586"/>
            <a:ext cx="2257778" cy="372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ID" sz="1400" dirty="0">
                <a:solidFill>
                  <a:schemeClr val="tx1"/>
                </a:solidFill>
              </a:rPr>
              <a:t>Anaconda Prompt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480F0DB-AE49-4FC6-A434-82D9462B5F7C}"/>
              </a:ext>
            </a:extLst>
          </p:cNvPr>
          <p:cNvCxnSpPr>
            <a:cxnSpLocks/>
          </p:cNvCxnSpPr>
          <p:nvPr/>
        </p:nvCxnSpPr>
        <p:spPr>
          <a:xfrm>
            <a:off x="3031316" y="2695928"/>
            <a:ext cx="891823" cy="0"/>
          </a:xfrm>
          <a:prstGeom prst="straightConnector1">
            <a:avLst/>
          </a:prstGeom>
          <a:ln w="19050">
            <a:solidFill>
              <a:schemeClr val="accent6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ubtitle 2">
            <a:extLst>
              <a:ext uri="{FF2B5EF4-FFF2-40B4-BE49-F238E27FC236}">
                <a16:creationId xmlns:a16="http://schemas.microsoft.com/office/drawing/2014/main" id="{9E7B0929-F72D-4858-B8C4-AB01DC78C9C7}"/>
              </a:ext>
            </a:extLst>
          </p:cNvPr>
          <p:cNvSpPr txBox="1">
            <a:spLocks/>
          </p:cNvSpPr>
          <p:nvPr/>
        </p:nvSpPr>
        <p:spPr>
          <a:xfrm>
            <a:off x="4138945" y="1217233"/>
            <a:ext cx="4538133" cy="3120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4000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chemeClr val="tx1"/>
                </a:solidFill>
              </a:rPr>
              <a:t>Numpy</a:t>
            </a:r>
            <a:r>
              <a:rPr lang="en-US" sz="1400" b="1" dirty="0">
                <a:solidFill>
                  <a:schemeClr val="accent6"/>
                </a:solidFill>
              </a:rPr>
              <a:t> :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 install –c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-forge </a:t>
            </a:r>
            <a:r>
              <a:rPr lang="en-US" sz="1400" dirty="0" err="1">
                <a:solidFill>
                  <a:schemeClr val="tx1"/>
                </a:solidFill>
              </a:rPr>
              <a:t>numpy</a:t>
            </a:r>
            <a:endParaRPr lang="en-US" sz="1400" dirty="0">
              <a:solidFill>
                <a:schemeClr val="tx1"/>
              </a:solidFill>
            </a:endParaRPr>
          </a:p>
          <a:p>
            <a:pPr marL="4000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</a:rPr>
              <a:t>Pandas </a:t>
            </a:r>
            <a:r>
              <a:rPr lang="en-US" sz="1400" dirty="0">
                <a:solidFill>
                  <a:schemeClr val="tx1"/>
                </a:solidFill>
              </a:rPr>
              <a:t>: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 install –c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-forge pandas</a:t>
            </a:r>
          </a:p>
          <a:p>
            <a:pPr marL="4000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</a:rPr>
              <a:t>Matplotlib </a:t>
            </a:r>
            <a:r>
              <a:rPr lang="en-US" sz="1400" dirty="0">
                <a:solidFill>
                  <a:schemeClr val="tx1"/>
                </a:solidFill>
              </a:rPr>
              <a:t>: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 install -c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-forge matplotlib</a:t>
            </a:r>
          </a:p>
          <a:p>
            <a:pPr marL="4000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chemeClr val="tx1"/>
                </a:solidFill>
              </a:rPr>
              <a:t>Basemap</a:t>
            </a:r>
            <a:r>
              <a:rPr lang="en-US" sz="1400" b="1" dirty="0">
                <a:solidFill>
                  <a:schemeClr val="tx1"/>
                </a:solidFill>
              </a:rPr>
              <a:t>* </a:t>
            </a:r>
            <a:r>
              <a:rPr lang="en-US" sz="1400" dirty="0">
                <a:solidFill>
                  <a:schemeClr val="tx1"/>
                </a:solidFill>
              </a:rPr>
              <a:t>: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 install –c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-forge </a:t>
            </a:r>
            <a:r>
              <a:rPr lang="en-US" sz="1400" dirty="0" err="1">
                <a:solidFill>
                  <a:schemeClr val="tx1"/>
                </a:solidFill>
              </a:rPr>
              <a:t>Basemap</a:t>
            </a:r>
            <a:endParaRPr lang="en-US" sz="1400" dirty="0">
              <a:solidFill>
                <a:schemeClr val="tx1"/>
              </a:solidFill>
            </a:endParaRPr>
          </a:p>
          <a:p>
            <a:pPr marL="4000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</a:rPr>
              <a:t>Netcdf4 </a:t>
            </a:r>
            <a:r>
              <a:rPr lang="en-US" sz="1400" dirty="0">
                <a:solidFill>
                  <a:schemeClr val="tx1"/>
                </a:solidFill>
              </a:rPr>
              <a:t>: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 install –c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-forge netcdf4</a:t>
            </a:r>
            <a:endParaRPr lang="en-ID" sz="1400" b="1" dirty="0">
              <a:solidFill>
                <a:schemeClr val="accent6"/>
              </a:solidFill>
            </a:endParaRPr>
          </a:p>
          <a:p>
            <a:pPr marL="4000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1400" b="1" dirty="0" err="1">
                <a:solidFill>
                  <a:schemeClr val="tx1"/>
                </a:solidFill>
              </a:rPr>
              <a:t>Scipy</a:t>
            </a:r>
            <a:r>
              <a:rPr lang="en-ID" sz="1400" b="1" dirty="0">
                <a:solidFill>
                  <a:schemeClr val="tx1"/>
                </a:solidFill>
              </a:rPr>
              <a:t> </a:t>
            </a:r>
            <a:r>
              <a:rPr lang="en-ID" sz="1400" dirty="0">
                <a:solidFill>
                  <a:schemeClr val="tx1"/>
                </a:solidFill>
              </a:rPr>
              <a:t>: </a:t>
            </a:r>
            <a:r>
              <a:rPr lang="en-ID" sz="1400" dirty="0" err="1">
                <a:solidFill>
                  <a:schemeClr val="tx1"/>
                </a:solidFill>
              </a:rPr>
              <a:t>conda</a:t>
            </a:r>
            <a:r>
              <a:rPr lang="en-ID" sz="1400" dirty="0">
                <a:solidFill>
                  <a:schemeClr val="tx1"/>
                </a:solidFill>
              </a:rPr>
              <a:t> install –c </a:t>
            </a:r>
            <a:r>
              <a:rPr lang="en-ID" sz="1400" dirty="0" err="1">
                <a:solidFill>
                  <a:schemeClr val="tx1"/>
                </a:solidFill>
              </a:rPr>
              <a:t>conda</a:t>
            </a:r>
            <a:r>
              <a:rPr lang="en-ID" sz="1400" dirty="0">
                <a:solidFill>
                  <a:schemeClr val="tx1"/>
                </a:solidFill>
              </a:rPr>
              <a:t>-forge </a:t>
            </a:r>
            <a:r>
              <a:rPr lang="en-ID" sz="1400" dirty="0" err="1">
                <a:solidFill>
                  <a:schemeClr val="tx1"/>
                </a:solidFill>
              </a:rPr>
              <a:t>scipy</a:t>
            </a:r>
            <a:endParaRPr lang="en-ID" sz="1400" dirty="0">
              <a:solidFill>
                <a:schemeClr val="tx1"/>
              </a:solidFill>
            </a:endParaRPr>
          </a:p>
          <a:p>
            <a:pPr marL="4000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</a:rPr>
              <a:t>Windrose</a:t>
            </a:r>
            <a:r>
              <a:rPr lang="en-US" sz="1400" dirty="0">
                <a:solidFill>
                  <a:schemeClr val="tx1"/>
                </a:solidFill>
              </a:rPr>
              <a:t> :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 install –c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-forge </a:t>
            </a:r>
            <a:r>
              <a:rPr lang="en-US" sz="1400" dirty="0" err="1">
                <a:solidFill>
                  <a:schemeClr val="tx1"/>
                </a:solidFill>
              </a:rPr>
              <a:t>windrose</a:t>
            </a:r>
            <a:endParaRPr lang="en-US" sz="1400" dirty="0">
              <a:solidFill>
                <a:schemeClr val="tx1"/>
              </a:solidFill>
            </a:endParaRPr>
          </a:p>
          <a:p>
            <a:pPr marL="4000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chemeClr val="tx1"/>
                </a:solidFill>
              </a:rPr>
              <a:t>Pycwt</a:t>
            </a:r>
            <a:r>
              <a:rPr lang="en-US" sz="1400" dirty="0">
                <a:solidFill>
                  <a:schemeClr val="tx1"/>
                </a:solidFill>
              </a:rPr>
              <a:t> :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 install –c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-forge </a:t>
            </a:r>
            <a:r>
              <a:rPr lang="en-US" sz="1400" dirty="0" err="1">
                <a:solidFill>
                  <a:schemeClr val="tx1"/>
                </a:solidFill>
              </a:rPr>
              <a:t>pycwt</a:t>
            </a:r>
            <a:endParaRPr lang="en-US" sz="1400" dirty="0">
              <a:solidFill>
                <a:schemeClr val="tx1"/>
              </a:solidFill>
            </a:endParaRPr>
          </a:p>
          <a:p>
            <a:pPr marL="4000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chemeClr val="tx1"/>
                </a:solidFill>
              </a:rPr>
              <a:t>Gsw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: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 install –c </a:t>
            </a:r>
            <a:r>
              <a:rPr lang="en-US" sz="1400" dirty="0" err="1">
                <a:solidFill>
                  <a:schemeClr val="tx1"/>
                </a:solidFill>
              </a:rPr>
              <a:t>conda</a:t>
            </a:r>
            <a:r>
              <a:rPr lang="en-US" sz="1400" dirty="0">
                <a:solidFill>
                  <a:schemeClr val="tx1"/>
                </a:solidFill>
              </a:rPr>
              <a:t>-forge </a:t>
            </a:r>
            <a:r>
              <a:rPr lang="en-US" sz="1400" dirty="0" err="1">
                <a:solidFill>
                  <a:schemeClr val="tx1"/>
                </a:solidFill>
              </a:rPr>
              <a:t>gsw</a:t>
            </a:r>
            <a:endParaRPr lang="en-US" sz="1400" b="1" dirty="0">
              <a:solidFill>
                <a:schemeClr val="tx1"/>
              </a:solidFill>
            </a:endParaRPr>
          </a:p>
          <a:p>
            <a:pPr marL="4000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7915244-3876-4996-A759-E8BC95827A00}"/>
              </a:ext>
            </a:extLst>
          </p:cNvPr>
          <p:cNvSpPr txBox="1">
            <a:spLocks/>
          </p:cNvSpPr>
          <p:nvPr/>
        </p:nvSpPr>
        <p:spPr>
          <a:xfrm>
            <a:off x="1964765" y="4337816"/>
            <a:ext cx="4737300" cy="694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ID" sz="1600" b="1" dirty="0">
                <a:solidFill>
                  <a:schemeClr val="accent6"/>
                </a:solidFill>
              </a:rPr>
              <a:t>*</a:t>
            </a:r>
            <a:r>
              <a:rPr lang="en-ID" sz="1600" b="1" dirty="0" err="1">
                <a:solidFill>
                  <a:schemeClr val="accent6"/>
                </a:solidFill>
              </a:rPr>
              <a:t>Basemap</a:t>
            </a:r>
            <a:endParaRPr lang="en-ID" sz="1600" b="1" dirty="0">
              <a:solidFill>
                <a:schemeClr val="accent6"/>
              </a:solidFill>
            </a:endParaRPr>
          </a:p>
          <a:p>
            <a:r>
              <a:rPr lang="en-ID" sz="1600" dirty="0"/>
              <a:t>Bit.ly/</a:t>
            </a:r>
            <a:r>
              <a:rPr lang="en-ID" sz="1600" dirty="0" err="1"/>
              <a:t>BadaiOse</a:t>
            </a:r>
            <a:endParaRPr lang="en-ID" sz="1600" dirty="0"/>
          </a:p>
        </p:txBody>
      </p:sp>
    </p:spTree>
    <p:extLst>
      <p:ext uri="{BB962C8B-B14F-4D97-AF65-F5344CB8AC3E}">
        <p14:creationId xmlns:p14="http://schemas.microsoft.com/office/powerpoint/2010/main" val="8175754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0" grpId="0"/>
      <p:bldP spid="23" grpId="0"/>
      <p:bldP spid="21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989C911-4609-4EE9-B136-4B740AEAB1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8863" y="1773689"/>
            <a:ext cx="1667127" cy="372073"/>
          </a:xfrm>
        </p:spPr>
        <p:txBody>
          <a:bodyPr/>
          <a:lstStyle/>
          <a:p>
            <a:pPr algn="l"/>
            <a:r>
              <a:rPr lang="en-US" sz="1600" b="1" dirty="0">
                <a:solidFill>
                  <a:schemeClr val="accent6"/>
                </a:solidFill>
              </a:rPr>
              <a:t>I</a:t>
            </a:r>
            <a:r>
              <a:rPr lang="en-ID" sz="1600" b="1" dirty="0" err="1">
                <a:solidFill>
                  <a:schemeClr val="accent6"/>
                </a:solidFill>
              </a:rPr>
              <a:t>nstal</a:t>
            </a:r>
            <a:r>
              <a:rPr lang="en-ID" sz="1600" b="1" dirty="0">
                <a:solidFill>
                  <a:schemeClr val="accent6"/>
                </a:solidFill>
              </a:rPr>
              <a:t> Package</a:t>
            </a:r>
          </a:p>
        </p:txBody>
      </p:sp>
      <p:sp>
        <p:nvSpPr>
          <p:cNvPr id="20" name="Google Shape;663;p61">
            <a:extLst>
              <a:ext uri="{FF2B5EF4-FFF2-40B4-BE49-F238E27FC236}">
                <a16:creationId xmlns:a16="http://schemas.microsoft.com/office/drawing/2014/main" id="{6FDD3972-6311-4494-A12C-E8195046A353}"/>
              </a:ext>
            </a:extLst>
          </p:cNvPr>
          <p:cNvSpPr txBox="1">
            <a:spLocks/>
          </p:cNvSpPr>
          <p:nvPr/>
        </p:nvSpPr>
        <p:spPr>
          <a:xfrm>
            <a:off x="697422" y="540000"/>
            <a:ext cx="46215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B7F"/>
              </a:buClr>
              <a:buSzPts val="3000"/>
              <a:buFont typeface="Reem Kufi"/>
              <a:buNone/>
              <a:defRPr sz="3000" b="0" i="0" u="none" strike="noStrike" cap="none">
                <a:solidFill>
                  <a:srgbClr val="637B7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>
                <a:solidFill>
                  <a:schemeClr val="bg2"/>
                </a:solidFill>
              </a:rPr>
              <a:t>PERSIAPAN PRAKTIKUM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7F0C335-8202-4971-8438-1AB2A64C4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190" y="2186269"/>
            <a:ext cx="1076475" cy="1019317"/>
          </a:xfrm>
          <a:prstGeom prst="rect">
            <a:avLst/>
          </a:prstGeom>
        </p:spPr>
      </p:pic>
      <p:sp>
        <p:nvSpPr>
          <p:cNvPr id="23" name="Subtitle 2">
            <a:extLst>
              <a:ext uri="{FF2B5EF4-FFF2-40B4-BE49-F238E27FC236}">
                <a16:creationId xmlns:a16="http://schemas.microsoft.com/office/drawing/2014/main" id="{1B26F061-3140-479C-9C9D-80E51767C830}"/>
              </a:ext>
            </a:extLst>
          </p:cNvPr>
          <p:cNvSpPr txBox="1">
            <a:spLocks/>
          </p:cNvSpPr>
          <p:nvPr/>
        </p:nvSpPr>
        <p:spPr>
          <a:xfrm>
            <a:off x="665001" y="3205586"/>
            <a:ext cx="2257778" cy="372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200"/>
              <a:buFont typeface="Source Sans Pro"/>
              <a:buNone/>
              <a:defRPr sz="2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ID" sz="1400" dirty="0">
                <a:solidFill>
                  <a:schemeClr val="tx1"/>
                </a:solidFill>
              </a:rPr>
              <a:t>Anaconda Prompt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480F0DB-AE49-4FC6-A434-82D9462B5F7C}"/>
              </a:ext>
            </a:extLst>
          </p:cNvPr>
          <p:cNvCxnSpPr>
            <a:cxnSpLocks/>
          </p:cNvCxnSpPr>
          <p:nvPr/>
        </p:nvCxnSpPr>
        <p:spPr>
          <a:xfrm>
            <a:off x="3031316" y="2695928"/>
            <a:ext cx="891823" cy="0"/>
          </a:xfrm>
          <a:prstGeom prst="straightConnector1">
            <a:avLst/>
          </a:prstGeom>
          <a:ln w="19050">
            <a:solidFill>
              <a:schemeClr val="accent6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1264D1FE-7CCA-44F5-89FA-9B07B38634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160226"/>
            <a:ext cx="3624904" cy="36149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05DC75-A77A-4D31-BCFD-27222242BDCF}"/>
              </a:ext>
            </a:extLst>
          </p:cNvPr>
          <p:cNvSpPr/>
          <p:nvPr/>
        </p:nvSpPr>
        <p:spPr>
          <a:xfrm>
            <a:off x="4572000" y="1426705"/>
            <a:ext cx="2396553" cy="346984"/>
          </a:xfrm>
          <a:custGeom>
            <a:avLst/>
            <a:gdLst>
              <a:gd name="connsiteX0" fmla="*/ 0 w 2396553"/>
              <a:gd name="connsiteY0" fmla="*/ 0 h 346984"/>
              <a:gd name="connsiteX1" fmla="*/ 551207 w 2396553"/>
              <a:gd name="connsiteY1" fmla="*/ 0 h 346984"/>
              <a:gd name="connsiteX2" fmla="*/ 1102414 w 2396553"/>
              <a:gd name="connsiteY2" fmla="*/ 0 h 346984"/>
              <a:gd name="connsiteX3" fmla="*/ 1677587 w 2396553"/>
              <a:gd name="connsiteY3" fmla="*/ 0 h 346984"/>
              <a:gd name="connsiteX4" fmla="*/ 2396553 w 2396553"/>
              <a:gd name="connsiteY4" fmla="*/ 0 h 346984"/>
              <a:gd name="connsiteX5" fmla="*/ 2396553 w 2396553"/>
              <a:gd name="connsiteY5" fmla="*/ 346984 h 346984"/>
              <a:gd name="connsiteX6" fmla="*/ 1845346 w 2396553"/>
              <a:gd name="connsiteY6" fmla="*/ 346984 h 346984"/>
              <a:gd name="connsiteX7" fmla="*/ 1294139 w 2396553"/>
              <a:gd name="connsiteY7" fmla="*/ 346984 h 346984"/>
              <a:gd name="connsiteX8" fmla="*/ 718966 w 2396553"/>
              <a:gd name="connsiteY8" fmla="*/ 346984 h 346984"/>
              <a:gd name="connsiteX9" fmla="*/ 0 w 2396553"/>
              <a:gd name="connsiteY9" fmla="*/ 346984 h 346984"/>
              <a:gd name="connsiteX10" fmla="*/ 0 w 2396553"/>
              <a:gd name="connsiteY10" fmla="*/ 0 h 346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96553" h="346984" extrusionOk="0">
                <a:moveTo>
                  <a:pt x="0" y="0"/>
                </a:moveTo>
                <a:cubicBezTo>
                  <a:pt x="212829" y="-1501"/>
                  <a:pt x="384561" y="21417"/>
                  <a:pt x="551207" y="0"/>
                </a:cubicBezTo>
                <a:cubicBezTo>
                  <a:pt x="717853" y="-21417"/>
                  <a:pt x="934265" y="-13129"/>
                  <a:pt x="1102414" y="0"/>
                </a:cubicBezTo>
                <a:cubicBezTo>
                  <a:pt x="1270563" y="13129"/>
                  <a:pt x="1436418" y="21997"/>
                  <a:pt x="1677587" y="0"/>
                </a:cubicBezTo>
                <a:cubicBezTo>
                  <a:pt x="1918756" y="-21997"/>
                  <a:pt x="2041349" y="-12069"/>
                  <a:pt x="2396553" y="0"/>
                </a:cubicBezTo>
                <a:cubicBezTo>
                  <a:pt x="2400376" y="158252"/>
                  <a:pt x="2399092" y="246008"/>
                  <a:pt x="2396553" y="346984"/>
                </a:cubicBezTo>
                <a:cubicBezTo>
                  <a:pt x="2276993" y="360860"/>
                  <a:pt x="2068654" y="357508"/>
                  <a:pt x="1845346" y="346984"/>
                </a:cubicBezTo>
                <a:cubicBezTo>
                  <a:pt x="1622038" y="336460"/>
                  <a:pt x="1416598" y="340374"/>
                  <a:pt x="1294139" y="346984"/>
                </a:cubicBezTo>
                <a:cubicBezTo>
                  <a:pt x="1171680" y="353594"/>
                  <a:pt x="868259" y="351073"/>
                  <a:pt x="718966" y="346984"/>
                </a:cubicBezTo>
                <a:cubicBezTo>
                  <a:pt x="569673" y="342895"/>
                  <a:pt x="322033" y="334000"/>
                  <a:pt x="0" y="346984"/>
                </a:cubicBezTo>
                <a:cubicBezTo>
                  <a:pt x="-6952" y="202138"/>
                  <a:pt x="-3647" y="91066"/>
                  <a:pt x="0" y="0"/>
                </a:cubicBezTo>
                <a:close/>
              </a:path>
            </a:pathLst>
          </a:custGeom>
          <a:noFill/>
          <a:ln>
            <a:solidFill>
              <a:schemeClr val="accent6"/>
            </a:solidFill>
            <a:prstDash val="dash"/>
            <a:extLst>
              <a:ext uri="{C807C97D-BFC1-408E-A445-0C87EB9F89A2}">
                <ask:lineSketchStyleProps xmlns:ask="http://schemas.microsoft.com/office/drawing/2018/sketchyshapes" sd="85377673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CA20AD-F832-462C-B325-274F97748A86}"/>
              </a:ext>
            </a:extLst>
          </p:cNvPr>
          <p:cNvSpPr/>
          <p:nvPr/>
        </p:nvSpPr>
        <p:spPr>
          <a:xfrm>
            <a:off x="4571999" y="3983273"/>
            <a:ext cx="925689" cy="182327"/>
          </a:xfrm>
          <a:custGeom>
            <a:avLst/>
            <a:gdLst>
              <a:gd name="connsiteX0" fmla="*/ 0 w 925689"/>
              <a:gd name="connsiteY0" fmla="*/ 0 h 182327"/>
              <a:gd name="connsiteX1" fmla="*/ 444331 w 925689"/>
              <a:gd name="connsiteY1" fmla="*/ 0 h 182327"/>
              <a:gd name="connsiteX2" fmla="*/ 925689 w 925689"/>
              <a:gd name="connsiteY2" fmla="*/ 0 h 182327"/>
              <a:gd name="connsiteX3" fmla="*/ 925689 w 925689"/>
              <a:gd name="connsiteY3" fmla="*/ 182327 h 182327"/>
              <a:gd name="connsiteX4" fmla="*/ 481358 w 925689"/>
              <a:gd name="connsiteY4" fmla="*/ 182327 h 182327"/>
              <a:gd name="connsiteX5" fmla="*/ 0 w 925689"/>
              <a:gd name="connsiteY5" fmla="*/ 182327 h 182327"/>
              <a:gd name="connsiteX6" fmla="*/ 0 w 925689"/>
              <a:gd name="connsiteY6" fmla="*/ 0 h 182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5689" h="182327" extrusionOk="0">
                <a:moveTo>
                  <a:pt x="0" y="0"/>
                </a:moveTo>
                <a:cubicBezTo>
                  <a:pt x="161281" y="5746"/>
                  <a:pt x="241112" y="-10471"/>
                  <a:pt x="444331" y="0"/>
                </a:cubicBezTo>
                <a:cubicBezTo>
                  <a:pt x="647550" y="10471"/>
                  <a:pt x="731755" y="-9666"/>
                  <a:pt x="925689" y="0"/>
                </a:cubicBezTo>
                <a:cubicBezTo>
                  <a:pt x="929566" y="81900"/>
                  <a:pt x="920263" y="111802"/>
                  <a:pt x="925689" y="182327"/>
                </a:cubicBezTo>
                <a:cubicBezTo>
                  <a:pt x="730517" y="197508"/>
                  <a:pt x="674016" y="180367"/>
                  <a:pt x="481358" y="182327"/>
                </a:cubicBezTo>
                <a:cubicBezTo>
                  <a:pt x="288700" y="184287"/>
                  <a:pt x="233329" y="164423"/>
                  <a:pt x="0" y="182327"/>
                </a:cubicBezTo>
                <a:cubicBezTo>
                  <a:pt x="2271" y="113566"/>
                  <a:pt x="-4004" y="47618"/>
                  <a:pt x="0" y="0"/>
                </a:cubicBezTo>
                <a:close/>
              </a:path>
            </a:pathLst>
          </a:custGeom>
          <a:noFill/>
          <a:ln>
            <a:solidFill>
              <a:schemeClr val="accent6"/>
            </a:solidFill>
            <a:prstDash val="dash"/>
            <a:extLst>
              <a:ext uri="{C807C97D-BFC1-408E-A445-0C87EB9F89A2}">
                <ask:lineSketchStyleProps xmlns:ask="http://schemas.microsoft.com/office/drawing/2018/sketchyshapes" sd="85377673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17589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0" grpId="0"/>
      <p:bldP spid="23" grpId="0"/>
      <p:bldP spid="9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6"/>
          <p:cNvSpPr txBox="1">
            <a:spLocks noGrp="1"/>
          </p:cNvSpPr>
          <p:nvPr>
            <p:ph type="title"/>
          </p:nvPr>
        </p:nvSpPr>
        <p:spPr>
          <a:xfrm>
            <a:off x="3657825" y="540000"/>
            <a:ext cx="476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RUNDOWN  PRAKTIKUM</a:t>
            </a:r>
            <a:endParaRPr dirty="0"/>
          </a:p>
        </p:txBody>
      </p:sp>
      <p:sp>
        <p:nvSpPr>
          <p:cNvPr id="384" name="Google Shape;384;p46"/>
          <p:cNvSpPr txBox="1"/>
          <p:nvPr/>
        </p:nvSpPr>
        <p:spPr>
          <a:xfrm>
            <a:off x="1899793" y="1835875"/>
            <a:ext cx="1836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rgbClr val="637B7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Pemaparan modul oleh asisten</a:t>
            </a:r>
            <a:endParaRPr sz="1600" dirty="0">
              <a:solidFill>
                <a:srgbClr val="637B7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85" name="Google Shape;385;p46"/>
          <p:cNvSpPr txBox="1"/>
          <p:nvPr/>
        </p:nvSpPr>
        <p:spPr>
          <a:xfrm>
            <a:off x="1899793" y="1531975"/>
            <a:ext cx="18369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rPr>
              <a:t>16.00 – 16.25</a:t>
            </a:r>
            <a:endParaRPr sz="1800" dirty="0">
              <a:solidFill>
                <a:schemeClr val="lt2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sp>
        <p:nvSpPr>
          <p:cNvPr id="386" name="Google Shape;386;p46"/>
          <p:cNvSpPr txBox="1"/>
          <p:nvPr/>
        </p:nvSpPr>
        <p:spPr>
          <a:xfrm>
            <a:off x="5095393" y="1835875"/>
            <a:ext cx="1836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rgbClr val="637B7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Presensi</a:t>
            </a:r>
            <a:endParaRPr sz="1600" dirty="0">
              <a:solidFill>
                <a:srgbClr val="637B7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87" name="Google Shape;387;p46"/>
          <p:cNvSpPr txBox="1"/>
          <p:nvPr/>
        </p:nvSpPr>
        <p:spPr>
          <a:xfrm>
            <a:off x="5095393" y="1531975"/>
            <a:ext cx="18369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rPr>
              <a:t>17.55 – 18.00</a:t>
            </a:r>
            <a:endParaRPr sz="1800" dirty="0">
              <a:solidFill>
                <a:schemeClr val="lt2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sp>
        <p:nvSpPr>
          <p:cNvPr id="388" name="Google Shape;388;p46"/>
          <p:cNvSpPr txBox="1"/>
          <p:nvPr/>
        </p:nvSpPr>
        <p:spPr>
          <a:xfrm>
            <a:off x="3357943" y="3975626"/>
            <a:ext cx="211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rgbClr val="637B7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Presentasi kelompok </a:t>
            </a:r>
            <a:br>
              <a:rPr lang="en" sz="1600" dirty="0">
                <a:solidFill>
                  <a:srgbClr val="637B7F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1600" dirty="0">
                <a:solidFill>
                  <a:srgbClr val="637B7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(@15 menit)</a:t>
            </a:r>
            <a:endParaRPr sz="1600" dirty="0">
              <a:solidFill>
                <a:srgbClr val="637B7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89" name="Google Shape;389;p46"/>
          <p:cNvSpPr txBox="1"/>
          <p:nvPr/>
        </p:nvSpPr>
        <p:spPr>
          <a:xfrm>
            <a:off x="3497593" y="3717875"/>
            <a:ext cx="18369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rPr>
              <a:t>16.25 – 17.55 </a:t>
            </a:r>
            <a:endParaRPr sz="1800" dirty="0">
              <a:solidFill>
                <a:schemeClr val="lt2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grpSp>
        <p:nvGrpSpPr>
          <p:cNvPr id="392" name="Google Shape;392;p46"/>
          <p:cNvGrpSpPr/>
          <p:nvPr/>
        </p:nvGrpSpPr>
        <p:grpSpPr>
          <a:xfrm>
            <a:off x="1931594" y="2659250"/>
            <a:ext cx="5297888" cy="918100"/>
            <a:chOff x="1288651" y="2659250"/>
            <a:chExt cx="5297888" cy="918100"/>
          </a:xfrm>
        </p:grpSpPr>
        <p:sp>
          <p:nvSpPr>
            <p:cNvPr id="393" name="Google Shape;393;p46"/>
            <p:cNvSpPr/>
            <p:nvPr/>
          </p:nvSpPr>
          <p:spPr>
            <a:xfrm>
              <a:off x="1288651" y="3057525"/>
              <a:ext cx="5297888" cy="121443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6"/>
            <p:cNvSpPr/>
            <p:nvPr/>
          </p:nvSpPr>
          <p:spPr>
            <a:xfrm>
              <a:off x="1775250" y="2659250"/>
              <a:ext cx="800100" cy="8001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6"/>
            <p:cNvSpPr/>
            <p:nvPr/>
          </p:nvSpPr>
          <p:spPr>
            <a:xfrm>
              <a:off x="4970850" y="2659250"/>
              <a:ext cx="800100" cy="8001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6"/>
            <p:cNvSpPr/>
            <p:nvPr/>
          </p:nvSpPr>
          <p:spPr>
            <a:xfrm rot="10800000" flipH="1">
              <a:off x="3373050" y="2777250"/>
              <a:ext cx="800100" cy="8001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randomBar dir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DCB243-DBE6-4FA4-AE25-B09EB01C9033}"/>
              </a:ext>
            </a:extLst>
          </p:cNvPr>
          <p:cNvSpPr/>
          <p:nvPr/>
        </p:nvSpPr>
        <p:spPr>
          <a:xfrm>
            <a:off x="1113163" y="998471"/>
            <a:ext cx="4572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Cover</a:t>
            </a:r>
          </a:p>
          <a:p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Daftar Isi</a:t>
            </a:r>
          </a:p>
          <a:p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Daftar Gambar</a:t>
            </a:r>
          </a:p>
          <a:p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Daftar Tabel</a:t>
            </a:r>
          </a:p>
          <a:p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Bab I Pendahuluan</a:t>
            </a:r>
          </a:p>
          <a:p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       Latar Belakang</a:t>
            </a:r>
          </a:p>
          <a:p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       Tujuan</a:t>
            </a:r>
          </a:p>
          <a:p>
            <a:pPr marL="1828800"/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Bab II Teori Dasar</a:t>
            </a:r>
          </a:p>
          <a:p>
            <a:pPr marL="1828800"/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Bab III Metodologi</a:t>
            </a:r>
          </a:p>
          <a:p>
            <a:pPr marL="1828800"/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        Daerah Kajian</a:t>
            </a:r>
          </a:p>
          <a:p>
            <a:pPr marL="1828800"/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        Data</a:t>
            </a:r>
          </a:p>
          <a:p>
            <a:pPr marL="1828800"/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          Langkah Pengerjaan</a:t>
            </a:r>
          </a:p>
          <a:p>
            <a:pPr marL="1828800"/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Bab IV Hasil dan Pembahasan</a:t>
            </a:r>
          </a:p>
          <a:p>
            <a:pPr marL="1828800"/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Bab V Kesimpulan </a:t>
            </a:r>
          </a:p>
          <a:p>
            <a:pPr marL="1828800"/>
            <a:r>
              <a:rPr lang="id-ID" sz="1600" dirty="0">
                <a:solidFill>
                  <a:srgbClr val="637B7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Daftar Pustaka</a:t>
            </a:r>
          </a:p>
        </p:txBody>
      </p:sp>
      <p:sp>
        <p:nvSpPr>
          <p:cNvPr id="3" name="Google Shape;383;p46">
            <a:extLst>
              <a:ext uri="{FF2B5EF4-FFF2-40B4-BE49-F238E27FC236}">
                <a16:creationId xmlns:a16="http://schemas.microsoft.com/office/drawing/2014/main" id="{D25DC382-14F1-49F4-A949-A728D27331AF}"/>
              </a:ext>
            </a:extLst>
          </p:cNvPr>
          <p:cNvSpPr txBox="1">
            <a:spLocks/>
          </p:cNvSpPr>
          <p:nvPr/>
        </p:nvSpPr>
        <p:spPr>
          <a:xfrm>
            <a:off x="3149600" y="359377"/>
            <a:ext cx="527432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3200" dirty="0">
                <a:solidFill>
                  <a:srgbClr val="EBB55A"/>
                </a:solidFill>
              </a:rPr>
              <a:t>LAPRAK LAPRUK</a:t>
            </a:r>
            <a:endParaRPr lang="id-ID" sz="3200" dirty="0">
              <a:solidFill>
                <a:srgbClr val="EBB55A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E24576-029A-47C4-8420-5008283FC6E8}"/>
              </a:ext>
            </a:extLst>
          </p:cNvPr>
          <p:cNvSpPr txBox="1"/>
          <p:nvPr/>
        </p:nvSpPr>
        <p:spPr>
          <a:xfrm>
            <a:off x="4619570" y="998471"/>
            <a:ext cx="38043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1600" dirty="0">
                <a:solidFill>
                  <a:srgbClr val="C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ketelatan</a:t>
            </a:r>
          </a:p>
          <a:p>
            <a:pPr algn="r"/>
            <a:r>
              <a:rPr lang="id-ID" sz="1600" dirty="0">
                <a:solidFill>
                  <a:srgbClr val="C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Rabu 23.59: -5</a:t>
            </a:r>
          </a:p>
          <a:p>
            <a:pPr algn="r"/>
            <a:r>
              <a:rPr lang="id-ID" sz="1600" dirty="0">
                <a:solidFill>
                  <a:srgbClr val="C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telat 1 minggu: -10</a:t>
            </a:r>
          </a:p>
          <a:p>
            <a:pPr algn="r"/>
            <a:r>
              <a:rPr lang="id-ID" sz="1600" dirty="0">
                <a:solidFill>
                  <a:srgbClr val="C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lebih dr itu: -15</a:t>
            </a:r>
          </a:p>
        </p:txBody>
      </p:sp>
    </p:spTree>
    <p:extLst>
      <p:ext uri="{BB962C8B-B14F-4D97-AF65-F5344CB8AC3E}">
        <p14:creationId xmlns:p14="http://schemas.microsoft.com/office/powerpoint/2010/main" val="430002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8"/>
          <p:cNvSpPr txBox="1">
            <a:spLocks noGrp="1"/>
          </p:cNvSpPr>
          <p:nvPr>
            <p:ph type="title"/>
          </p:nvPr>
        </p:nvSpPr>
        <p:spPr>
          <a:xfrm>
            <a:off x="733647" y="1818167"/>
            <a:ext cx="7857460" cy="11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/>
              <a:t>PEMBAGIAN KELOMPOK</a:t>
            </a:r>
            <a:endParaRPr sz="4800" dirty="0"/>
          </a:p>
        </p:txBody>
      </p:sp>
      <p:sp>
        <p:nvSpPr>
          <p:cNvPr id="429" name="Google Shape;429;p48"/>
          <p:cNvSpPr txBox="1">
            <a:spLocks noGrp="1"/>
          </p:cNvSpPr>
          <p:nvPr>
            <p:ph type="subTitle" idx="1"/>
          </p:nvPr>
        </p:nvSpPr>
        <p:spPr>
          <a:xfrm>
            <a:off x="1697400" y="2847975"/>
            <a:ext cx="57570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sv-SE" dirty="0"/>
              <a:t>Bismillah semoga ga menimbulkan kisruh</a:t>
            </a:r>
          </a:p>
        </p:txBody>
      </p:sp>
    </p:spTree>
    <p:extLst>
      <p:ext uri="{BB962C8B-B14F-4D97-AF65-F5344CB8AC3E}">
        <p14:creationId xmlns:p14="http://schemas.microsoft.com/office/powerpoint/2010/main" val="33944093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7"/>
          <p:cNvSpPr/>
          <p:nvPr/>
        </p:nvSpPr>
        <p:spPr>
          <a:xfrm rot="5400000">
            <a:off x="4558738" y="1137842"/>
            <a:ext cx="26525" cy="1264205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97E1404-B66A-4A87-8D64-F0EB711437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127192"/>
              </p:ext>
            </p:extLst>
          </p:nvPr>
        </p:nvGraphicFramePr>
        <p:xfrm>
          <a:off x="761931" y="1994475"/>
          <a:ext cx="7620137" cy="1471820"/>
        </p:xfrm>
        <a:graphic>
          <a:graphicData uri="http://schemas.openxmlformats.org/drawingml/2006/table">
            <a:tbl>
              <a:tblPr>
                <a:tableStyleId>{3E44315E-8D78-40B0-85CA-5969EABBED1B}</a:tableStyleId>
              </a:tblPr>
              <a:tblGrid>
                <a:gridCol w="1238313">
                  <a:extLst>
                    <a:ext uri="{9D8B030D-6E8A-4147-A177-3AD203B41FA5}">
                      <a16:colId xmlns:a16="http://schemas.microsoft.com/office/drawing/2014/main" val="632251898"/>
                    </a:ext>
                  </a:extLst>
                </a:gridCol>
                <a:gridCol w="1228638">
                  <a:extLst>
                    <a:ext uri="{9D8B030D-6E8A-4147-A177-3AD203B41FA5}">
                      <a16:colId xmlns:a16="http://schemas.microsoft.com/office/drawing/2014/main" val="558297466"/>
                    </a:ext>
                  </a:extLst>
                </a:gridCol>
                <a:gridCol w="1238313">
                  <a:extLst>
                    <a:ext uri="{9D8B030D-6E8A-4147-A177-3AD203B41FA5}">
                      <a16:colId xmlns:a16="http://schemas.microsoft.com/office/drawing/2014/main" val="3137607447"/>
                    </a:ext>
                  </a:extLst>
                </a:gridCol>
                <a:gridCol w="1228638">
                  <a:extLst>
                    <a:ext uri="{9D8B030D-6E8A-4147-A177-3AD203B41FA5}">
                      <a16:colId xmlns:a16="http://schemas.microsoft.com/office/drawing/2014/main" val="1789099859"/>
                    </a:ext>
                  </a:extLst>
                </a:gridCol>
                <a:gridCol w="1457597">
                  <a:extLst>
                    <a:ext uri="{9D8B030D-6E8A-4147-A177-3AD203B41FA5}">
                      <a16:colId xmlns:a16="http://schemas.microsoft.com/office/drawing/2014/main" val="3023689446"/>
                    </a:ext>
                  </a:extLst>
                </a:gridCol>
                <a:gridCol w="1228638">
                  <a:extLst>
                    <a:ext uri="{9D8B030D-6E8A-4147-A177-3AD203B41FA5}">
                      <a16:colId xmlns:a16="http://schemas.microsoft.com/office/drawing/2014/main" val="1593367026"/>
                    </a:ext>
                  </a:extLst>
                </a:gridCol>
              </a:tblGrid>
              <a:tr h="210260">
                <a:tc>
                  <a:txBody>
                    <a:bodyPr/>
                    <a:lstStyle/>
                    <a:p>
                      <a:pPr algn="ctr" fontAlgn="b"/>
                      <a:r>
                        <a:rPr lang="id-ID" sz="1100" b="1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KELOMPOK 1</a:t>
                      </a:r>
                      <a:endParaRPr lang="id-ID" sz="1100" b="1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100" b="1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KELOMPOK 2</a:t>
                      </a:r>
                      <a:endParaRPr lang="id-ID" sz="1100" b="1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100" b="1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KELOMPOK 3</a:t>
                      </a:r>
                      <a:endParaRPr lang="id-ID" sz="1100" b="1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100" b="1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KELOMPOK 4</a:t>
                      </a:r>
                      <a:endParaRPr lang="id-ID" sz="1100" b="1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100" b="1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KELOMPOK 5</a:t>
                      </a:r>
                      <a:endParaRPr lang="id-ID" sz="1100" b="1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100" b="1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KELOMPOK 6</a:t>
                      </a:r>
                      <a:endParaRPr lang="id-ID" sz="1100" b="1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2AC3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4208526"/>
                  </a:ext>
                </a:extLst>
              </a:tr>
              <a:tr h="210260"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Yanuardi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Sutriadi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Alfiansyah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Agatha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Abimanyu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Hanggareksa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2AC3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3995625"/>
                  </a:ext>
                </a:extLst>
              </a:tr>
              <a:tr h="210260"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Zulfikar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Joni Syofian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Dipta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David P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Azkal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Rheno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2AC3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126637"/>
                  </a:ext>
                </a:extLst>
              </a:tr>
              <a:tr h="210260"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Chris P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Daffario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Adhitya Reza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M. Firman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Charlez Zon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Adam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2AC3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8103716"/>
                  </a:ext>
                </a:extLst>
              </a:tr>
              <a:tr h="210260"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Marcelia Krista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Dzaki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Gandhi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Jose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M. Naufaldi Asyraf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M. Nadhif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2AC3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000712"/>
                  </a:ext>
                </a:extLst>
              </a:tr>
              <a:tr h="210260"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Bunga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Salsabila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Afifah Kinasih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Ainun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Sekar</a:t>
                      </a:r>
                      <a:endParaRPr lang="id-ID" sz="1100" b="0" i="0" u="none" strike="noStrike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Farah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2AC3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344266"/>
                  </a:ext>
                </a:extLst>
              </a:tr>
              <a:tr h="210260"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Gian Gardian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Shafina Gamma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Haniifah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Hening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Mardhatillah Kurnia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1100" u="none" strike="noStrike" dirty="0">
                          <a:solidFill>
                            <a:schemeClr val="tx1"/>
                          </a:solidFill>
                          <a:effectLst/>
                          <a:latin typeface="Reem Kufi" panose="020B0604020202020204"/>
                        </a:rPr>
                        <a:t>Nur Hofifah</a:t>
                      </a:r>
                      <a:endParaRPr lang="id-ID" sz="1100" b="0" i="0" u="none" strike="noStrike" dirty="0">
                        <a:solidFill>
                          <a:schemeClr val="tx1"/>
                        </a:solidFill>
                        <a:effectLst/>
                        <a:latin typeface="Reem Kufi" panose="020B0604020202020204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2AC3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735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65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6"/>
          <p:cNvSpPr txBox="1">
            <a:spLocks noGrp="1"/>
          </p:cNvSpPr>
          <p:nvPr>
            <p:ph type="ctrTitle"/>
          </p:nvPr>
        </p:nvSpPr>
        <p:spPr>
          <a:xfrm>
            <a:off x="1343462" y="2380361"/>
            <a:ext cx="6010500" cy="10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SEMANGAT!</a:t>
            </a:r>
            <a:endParaRPr sz="6000" dirty="0"/>
          </a:p>
        </p:txBody>
      </p:sp>
      <p:sp>
        <p:nvSpPr>
          <p:cNvPr id="3" name="Google Shape;604;p56">
            <a:extLst>
              <a:ext uri="{FF2B5EF4-FFF2-40B4-BE49-F238E27FC236}">
                <a16:creationId xmlns:a16="http://schemas.microsoft.com/office/drawing/2014/main" id="{FBF80333-915B-486D-985B-8E2850E397A6}"/>
              </a:ext>
            </a:extLst>
          </p:cNvPr>
          <p:cNvSpPr txBox="1">
            <a:spLocks/>
          </p:cNvSpPr>
          <p:nvPr/>
        </p:nvSpPr>
        <p:spPr>
          <a:xfrm>
            <a:off x="2147772" y="1612675"/>
            <a:ext cx="3742661" cy="10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B55A"/>
              </a:buClr>
              <a:buSzPts val="6000"/>
              <a:buFont typeface="Reem Kufi"/>
              <a:buNone/>
              <a:defRPr sz="6000" b="0" i="0" u="none" strike="noStrike" cap="none">
                <a:solidFill>
                  <a:srgbClr val="EBB55A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ID" sz="3200" dirty="0" err="1">
                <a:solidFill>
                  <a:srgbClr val="637B7F"/>
                </a:solidFill>
              </a:rPr>
              <a:t>Hatur</a:t>
            </a:r>
            <a:r>
              <a:rPr lang="en-ID" sz="3200" dirty="0">
                <a:solidFill>
                  <a:srgbClr val="637B7F"/>
                </a:solidFill>
              </a:rPr>
              <a:t> </a:t>
            </a:r>
            <a:r>
              <a:rPr lang="en-ID" sz="3200" dirty="0" err="1">
                <a:solidFill>
                  <a:srgbClr val="637B7F"/>
                </a:solidFill>
              </a:rPr>
              <a:t>Nuhun</a:t>
            </a:r>
            <a:endParaRPr lang="en-ID" sz="3200" dirty="0">
              <a:solidFill>
                <a:srgbClr val="637B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4915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244" name="Google Shape;244;p39"/>
          <p:cNvSpPr txBox="1">
            <a:spLocks noGrp="1"/>
          </p:cNvSpPr>
          <p:nvPr>
            <p:ph type="subTitle" idx="1"/>
          </p:nvPr>
        </p:nvSpPr>
        <p:spPr>
          <a:xfrm>
            <a:off x="1633316" y="1902372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Asisten Asiten</a:t>
            </a:r>
          </a:p>
        </p:txBody>
      </p:sp>
      <p:sp>
        <p:nvSpPr>
          <p:cNvPr id="245" name="Google Shape;245;p39"/>
          <p:cNvSpPr txBox="1">
            <a:spLocks noGrp="1"/>
          </p:cNvSpPr>
          <p:nvPr>
            <p:ph type="subTitle" idx="2"/>
          </p:nvPr>
        </p:nvSpPr>
        <p:spPr>
          <a:xfrm>
            <a:off x="5114266" y="1863349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Timeline </a:t>
            </a:r>
            <a:br>
              <a:rPr lang="en" dirty="0"/>
            </a:br>
            <a:r>
              <a:rPr lang="en" dirty="0"/>
              <a:t>Praktikum</a:t>
            </a:r>
            <a:endParaRPr dirty="0"/>
          </a:p>
        </p:txBody>
      </p:sp>
      <p:sp>
        <p:nvSpPr>
          <p:cNvPr id="246" name="Google Shape;246;p39"/>
          <p:cNvSpPr txBox="1">
            <a:spLocks noGrp="1"/>
          </p:cNvSpPr>
          <p:nvPr>
            <p:ph type="subTitle" idx="3"/>
          </p:nvPr>
        </p:nvSpPr>
        <p:spPr>
          <a:xfrm>
            <a:off x="2584018" y="3590619"/>
            <a:ext cx="228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Aturan </a:t>
            </a:r>
            <a:br>
              <a:rPr lang="en" dirty="0"/>
            </a:br>
            <a:r>
              <a:rPr lang="en" dirty="0"/>
              <a:t>Praktikum</a:t>
            </a:r>
            <a:endParaRPr dirty="0"/>
          </a:p>
        </p:txBody>
      </p:sp>
      <p:grpSp>
        <p:nvGrpSpPr>
          <p:cNvPr id="247" name="Google Shape;247;p39"/>
          <p:cNvGrpSpPr/>
          <p:nvPr/>
        </p:nvGrpSpPr>
        <p:grpSpPr>
          <a:xfrm>
            <a:off x="1733491" y="1605924"/>
            <a:ext cx="332705" cy="331102"/>
            <a:chOff x="-49786250" y="2316650"/>
            <a:chExt cx="300900" cy="299450"/>
          </a:xfrm>
        </p:grpSpPr>
        <p:sp>
          <p:nvSpPr>
            <p:cNvPr id="248" name="Google Shape;248;p39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9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9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9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9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9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9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39"/>
          <p:cNvSpPr/>
          <p:nvPr/>
        </p:nvSpPr>
        <p:spPr>
          <a:xfrm>
            <a:off x="5212552" y="1566685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" name="Google Shape;256;p39"/>
          <p:cNvGrpSpPr/>
          <p:nvPr/>
        </p:nvGrpSpPr>
        <p:grpSpPr>
          <a:xfrm>
            <a:off x="2683153" y="3286605"/>
            <a:ext cx="239502" cy="338262"/>
            <a:chOff x="-47300587" y="123275"/>
            <a:chExt cx="190975" cy="269725"/>
          </a:xfrm>
        </p:grpSpPr>
        <p:sp>
          <p:nvSpPr>
            <p:cNvPr id="257" name="Google Shape;257;p39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" name="Google Shape;258;p39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9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9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9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" name="Google Shape;262;p39"/>
          <p:cNvSpPr/>
          <p:nvPr/>
        </p:nvSpPr>
        <p:spPr>
          <a:xfrm>
            <a:off x="1528541" y="1576497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9"/>
          <p:cNvSpPr/>
          <p:nvPr/>
        </p:nvSpPr>
        <p:spPr>
          <a:xfrm>
            <a:off x="5009491" y="1537474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9"/>
          <p:cNvSpPr/>
          <p:nvPr/>
        </p:nvSpPr>
        <p:spPr>
          <a:xfrm>
            <a:off x="2479243" y="3264744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0615;p76">
            <a:extLst>
              <a:ext uri="{FF2B5EF4-FFF2-40B4-BE49-F238E27FC236}">
                <a16:creationId xmlns:a16="http://schemas.microsoft.com/office/drawing/2014/main" id="{8F0B8F2B-23CF-4635-B21F-D0AA2ACB4AA0}"/>
              </a:ext>
            </a:extLst>
          </p:cNvPr>
          <p:cNvSpPr/>
          <p:nvPr/>
        </p:nvSpPr>
        <p:spPr>
          <a:xfrm>
            <a:off x="5914964" y="3217496"/>
            <a:ext cx="278411" cy="365244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EBB55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46;p39">
            <a:extLst>
              <a:ext uri="{FF2B5EF4-FFF2-40B4-BE49-F238E27FC236}">
                <a16:creationId xmlns:a16="http://schemas.microsoft.com/office/drawing/2014/main" id="{717D3685-B971-44A1-8FA0-FC679CC49AAB}"/>
              </a:ext>
            </a:extLst>
          </p:cNvPr>
          <p:cNvSpPr txBox="1">
            <a:spLocks/>
          </p:cNvSpPr>
          <p:nvPr/>
        </p:nvSpPr>
        <p:spPr>
          <a:xfrm>
            <a:off x="5836140" y="3551596"/>
            <a:ext cx="228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ID" dirty="0" err="1"/>
              <a:t>Pembagian</a:t>
            </a:r>
            <a:r>
              <a:rPr lang="en-ID" dirty="0"/>
              <a:t> </a:t>
            </a:r>
            <a:br>
              <a:rPr lang="en-ID" dirty="0"/>
            </a:br>
            <a:r>
              <a:rPr lang="en-ID" dirty="0" err="1"/>
              <a:t>Kelompok</a:t>
            </a:r>
            <a:endParaRPr lang="en-ID" dirty="0"/>
          </a:p>
        </p:txBody>
      </p:sp>
      <p:sp>
        <p:nvSpPr>
          <p:cNvPr id="27" name="Google Shape;264;p39">
            <a:extLst>
              <a:ext uri="{FF2B5EF4-FFF2-40B4-BE49-F238E27FC236}">
                <a16:creationId xmlns:a16="http://schemas.microsoft.com/office/drawing/2014/main" id="{ECCF2FFA-D90A-4A39-9E9B-803BE51F94B9}"/>
              </a:ext>
            </a:extLst>
          </p:cNvPr>
          <p:cNvSpPr/>
          <p:nvPr/>
        </p:nvSpPr>
        <p:spPr>
          <a:xfrm>
            <a:off x="5731365" y="3225721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" grpId="0" build="p"/>
      <p:bldP spid="245" grpId="0" build="p"/>
      <p:bldP spid="246" grpId="0" build="p"/>
      <p:bldP spid="255" grpId="0" animBg="1"/>
      <p:bldP spid="262" grpId="0" animBg="1"/>
      <p:bldP spid="263" grpId="0" animBg="1"/>
      <p:bldP spid="264" grpId="0" animBg="1"/>
      <p:bldP spid="2" grpId="0" animBg="1"/>
      <p:bldP spid="26" grpId="0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8"/>
          <p:cNvSpPr txBox="1">
            <a:spLocks noGrp="1"/>
          </p:cNvSpPr>
          <p:nvPr>
            <p:ph type="title"/>
          </p:nvPr>
        </p:nvSpPr>
        <p:spPr>
          <a:xfrm>
            <a:off x="1693500" y="1828800"/>
            <a:ext cx="5757000" cy="11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5400" dirty="0"/>
              <a:t>A</a:t>
            </a:r>
            <a:r>
              <a:rPr lang="en-US" sz="5400" dirty="0"/>
              <a:t>SISTEN ASITEN</a:t>
            </a:r>
            <a:endParaRPr sz="5400" dirty="0"/>
          </a:p>
        </p:txBody>
      </p:sp>
      <p:sp>
        <p:nvSpPr>
          <p:cNvPr id="429" name="Google Shape;429;p48"/>
          <p:cNvSpPr txBox="1">
            <a:spLocks noGrp="1"/>
          </p:cNvSpPr>
          <p:nvPr>
            <p:ph type="subTitle" idx="1"/>
          </p:nvPr>
        </p:nvSpPr>
        <p:spPr>
          <a:xfrm>
            <a:off x="1697400" y="2847975"/>
            <a:ext cx="57570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dirty="0"/>
              <a:t>D</a:t>
            </a:r>
            <a:r>
              <a:rPr lang="en-US" dirty="0"/>
              <a:t>an </a:t>
            </a:r>
            <a:r>
              <a:rPr lang="en-US" dirty="0" err="1"/>
              <a:t>modul-modulnya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4"/>
          <p:cNvSpPr txBox="1">
            <a:spLocks noGrp="1"/>
          </p:cNvSpPr>
          <p:nvPr>
            <p:ph type="subTitle" idx="1"/>
          </p:nvPr>
        </p:nvSpPr>
        <p:spPr>
          <a:xfrm>
            <a:off x="2876264" y="2021176"/>
            <a:ext cx="23630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id-ID" dirty="0"/>
              <a:t>M</a:t>
            </a:r>
            <a:r>
              <a:rPr lang="en-US" dirty="0" err="1"/>
              <a:t>odul</a:t>
            </a:r>
            <a:r>
              <a:rPr lang="en-US" dirty="0"/>
              <a:t> 1: </a:t>
            </a:r>
            <a:r>
              <a:rPr lang="en-US" dirty="0" err="1"/>
              <a:t>Penyajian</a:t>
            </a:r>
            <a:r>
              <a:rPr lang="en-US" dirty="0"/>
              <a:t> Data </a:t>
            </a:r>
            <a:r>
              <a:rPr lang="en-US" dirty="0" err="1"/>
              <a:t>Oseanografi</a:t>
            </a:r>
            <a:endParaRPr dirty="0"/>
          </a:p>
        </p:txBody>
      </p:sp>
      <p:sp>
        <p:nvSpPr>
          <p:cNvPr id="356" name="Google Shape;356;p44"/>
          <p:cNvSpPr txBox="1">
            <a:spLocks noGrp="1"/>
          </p:cNvSpPr>
          <p:nvPr>
            <p:ph type="subTitle" idx="2"/>
          </p:nvPr>
        </p:nvSpPr>
        <p:spPr>
          <a:xfrm>
            <a:off x="2876264" y="1703901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dirty="0"/>
              <a:t>B</a:t>
            </a:r>
            <a:r>
              <a:rPr lang="en-US" dirty="0">
                <a:solidFill>
                  <a:srgbClr val="EBB55A"/>
                </a:solidFill>
              </a:rPr>
              <a:t>ELLA</a:t>
            </a:r>
            <a:endParaRPr dirty="0">
              <a:solidFill>
                <a:srgbClr val="EBB55A"/>
              </a:solidFill>
            </a:endParaRPr>
          </a:p>
        </p:txBody>
      </p:sp>
      <p:sp>
        <p:nvSpPr>
          <p:cNvPr id="357" name="Google Shape;357;p44"/>
          <p:cNvSpPr txBox="1">
            <a:spLocks noGrp="1"/>
          </p:cNvSpPr>
          <p:nvPr>
            <p:ph type="subTitle" idx="3"/>
          </p:nvPr>
        </p:nvSpPr>
        <p:spPr>
          <a:xfrm>
            <a:off x="4476098" y="3308300"/>
            <a:ext cx="184114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dirty="0"/>
              <a:t>M</a:t>
            </a:r>
            <a:r>
              <a:rPr lang="en-US" dirty="0" err="1"/>
              <a:t>odul</a:t>
            </a:r>
            <a:r>
              <a:rPr lang="en-US" dirty="0"/>
              <a:t> 2 : </a:t>
            </a:r>
            <a:r>
              <a:rPr lang="en-US" dirty="0" err="1"/>
              <a:t>Statistika</a:t>
            </a:r>
            <a:r>
              <a:rPr lang="en-US" dirty="0"/>
              <a:t> </a:t>
            </a:r>
            <a:r>
              <a:rPr lang="en-US" dirty="0" err="1"/>
              <a:t>Oseanografi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358" name="Google Shape;358;p44"/>
          <p:cNvSpPr txBox="1">
            <a:spLocks noGrp="1"/>
          </p:cNvSpPr>
          <p:nvPr>
            <p:ph type="subTitle" idx="4"/>
          </p:nvPr>
        </p:nvSpPr>
        <p:spPr>
          <a:xfrm>
            <a:off x="4658576" y="3022516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dirty="0"/>
              <a:t>L</a:t>
            </a:r>
            <a:r>
              <a:rPr lang="en-US" dirty="0"/>
              <a:t>ULUK</a:t>
            </a:r>
            <a:endParaRPr dirty="0"/>
          </a:p>
        </p:txBody>
      </p:sp>
      <p:sp>
        <p:nvSpPr>
          <p:cNvPr id="367" name="Google Shape;367;p44"/>
          <p:cNvSpPr/>
          <p:nvPr/>
        </p:nvSpPr>
        <p:spPr>
          <a:xfrm>
            <a:off x="2843362" y="1703901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44"/>
          <p:cNvSpPr/>
          <p:nvPr/>
        </p:nvSpPr>
        <p:spPr>
          <a:xfrm>
            <a:off x="6317238" y="3005821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22D0D8F-C3F6-47E8-B1CF-2426DBF3A0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000" y="1703901"/>
            <a:ext cx="2009282" cy="2974731"/>
          </a:xfrm>
          <a:prstGeom prst="rect">
            <a:avLst/>
          </a:prstGeom>
        </p:spPr>
      </p:pic>
      <p:sp>
        <p:nvSpPr>
          <p:cNvPr id="40" name="Google Shape;442;p50">
            <a:extLst>
              <a:ext uri="{FF2B5EF4-FFF2-40B4-BE49-F238E27FC236}">
                <a16:creationId xmlns:a16="http://schemas.microsoft.com/office/drawing/2014/main" id="{ECC8C1C2-D864-4B03-9668-2F282DD1F6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444" y="378010"/>
            <a:ext cx="314814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K</a:t>
            </a:r>
            <a:r>
              <a:rPr lang="en-US" dirty="0"/>
              <a:t>ENALAN DULU</a:t>
            </a:r>
            <a:endParaRPr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56645D3-4253-49A8-B4BE-5AA8A79F23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14720" y="1072444"/>
            <a:ext cx="2152260" cy="2870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5" grpId="0" build="p"/>
      <p:bldP spid="356" grpId="0" build="p"/>
      <p:bldP spid="357" grpId="0" build="p"/>
      <p:bldP spid="358" grpId="0" build="p"/>
      <p:bldP spid="367" grpId="0" animBg="1"/>
      <p:bldP spid="36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E42E562-CE00-4060-9E7E-969ACCA930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20239"/>
          <a:stretch/>
        </p:blipFill>
        <p:spPr>
          <a:xfrm>
            <a:off x="6678057" y="1308684"/>
            <a:ext cx="1629569" cy="23106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6E47B3-BFBA-4FC3-9F4F-C518FD3A607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29285" r="4622"/>
          <a:stretch/>
        </p:blipFill>
        <p:spPr>
          <a:xfrm>
            <a:off x="865521" y="1118831"/>
            <a:ext cx="1726280" cy="2275385"/>
          </a:xfrm>
          <a:prstGeom prst="rect">
            <a:avLst/>
          </a:prstGeom>
        </p:spPr>
      </p:pic>
      <p:pic>
        <p:nvPicPr>
          <p:cNvPr id="12" name="Picture 11" descr="A person standing in front of a mountain&#10;&#10;Description automatically generated">
            <a:extLst>
              <a:ext uri="{FF2B5EF4-FFF2-40B4-BE49-F238E27FC236}">
                <a16:creationId xmlns:a16="http://schemas.microsoft.com/office/drawing/2014/main" id="{385EFCE8-EDB2-4339-9774-628DBD17420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6722" t="25270" r="33796"/>
          <a:stretch/>
        </p:blipFill>
        <p:spPr>
          <a:xfrm>
            <a:off x="3774892" y="719894"/>
            <a:ext cx="1620589" cy="2310687"/>
          </a:xfrm>
          <a:prstGeom prst="rect">
            <a:avLst/>
          </a:prstGeom>
        </p:spPr>
      </p:pic>
      <p:sp>
        <p:nvSpPr>
          <p:cNvPr id="18" name="Google Shape;355;p44">
            <a:extLst>
              <a:ext uri="{FF2B5EF4-FFF2-40B4-BE49-F238E27FC236}">
                <a16:creationId xmlns:a16="http://schemas.microsoft.com/office/drawing/2014/main" id="{7DE02869-0DB3-40B4-8AA3-76B06B72C3C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94234" y="3470504"/>
            <a:ext cx="2334287" cy="9375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</a:pPr>
            <a:r>
              <a:rPr lang="id-ID" sz="1400" dirty="0"/>
              <a:t>M</a:t>
            </a:r>
            <a:r>
              <a:rPr lang="en-US" sz="1400" dirty="0" err="1"/>
              <a:t>odul</a:t>
            </a:r>
            <a:r>
              <a:rPr lang="en-US" sz="1400" dirty="0"/>
              <a:t> 4: Rose Diagram, Feather Plot, dan Quiver Plot</a:t>
            </a:r>
            <a:endParaRPr sz="1400" dirty="0"/>
          </a:p>
        </p:txBody>
      </p:sp>
      <p:sp>
        <p:nvSpPr>
          <p:cNvPr id="19" name="Google Shape;356;p44">
            <a:extLst>
              <a:ext uri="{FF2B5EF4-FFF2-40B4-BE49-F238E27FC236}">
                <a16:creationId xmlns:a16="http://schemas.microsoft.com/office/drawing/2014/main" id="{72D58E9F-0F48-43EA-BD5B-E072FEDBED35}"/>
              </a:ext>
            </a:extLst>
          </p:cNvPr>
          <p:cNvSpPr txBox="1">
            <a:spLocks/>
          </p:cNvSpPr>
          <p:nvPr/>
        </p:nvSpPr>
        <p:spPr>
          <a:xfrm>
            <a:off x="4068404" y="3056716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2400" dirty="0">
                <a:solidFill>
                  <a:srgbClr val="EBB55A"/>
                </a:solidFill>
                <a:latin typeface="Reem Kufi" panose="020B0604020202020204"/>
              </a:rPr>
              <a:t>DARA</a:t>
            </a:r>
            <a:endParaRPr lang="id-ID" sz="2400" dirty="0">
              <a:solidFill>
                <a:srgbClr val="EBB55A"/>
              </a:solidFill>
              <a:latin typeface="Reem Kufi" panose="020B0604020202020204"/>
            </a:endParaRPr>
          </a:p>
        </p:txBody>
      </p:sp>
      <p:sp>
        <p:nvSpPr>
          <p:cNvPr id="21" name="Google Shape;355;p44">
            <a:extLst>
              <a:ext uri="{FF2B5EF4-FFF2-40B4-BE49-F238E27FC236}">
                <a16:creationId xmlns:a16="http://schemas.microsoft.com/office/drawing/2014/main" id="{DD3D0EFA-EABA-4E9F-BBD8-A3E9C06EAC46}"/>
              </a:ext>
            </a:extLst>
          </p:cNvPr>
          <p:cNvSpPr txBox="1">
            <a:spLocks/>
          </p:cNvSpPr>
          <p:nvPr/>
        </p:nvSpPr>
        <p:spPr>
          <a:xfrm>
            <a:off x="451022" y="3944835"/>
            <a:ext cx="2615917" cy="937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n-US" sz="1400" dirty="0"/>
              <a:t>Modul 3: FFT, Filtering, Lag </a:t>
            </a:r>
            <a:r>
              <a:rPr lang="en-US" sz="1400" dirty="0" err="1"/>
              <a:t>Korelasi</a:t>
            </a:r>
            <a:r>
              <a:rPr lang="en-US" sz="1400" dirty="0"/>
              <a:t> dan Wavelet </a:t>
            </a:r>
            <a:r>
              <a:rPr lang="en-US" sz="1400" dirty="0" err="1"/>
              <a:t>Koherensi</a:t>
            </a:r>
            <a:endParaRPr lang="en-US" sz="1400" dirty="0"/>
          </a:p>
        </p:txBody>
      </p:sp>
      <p:sp>
        <p:nvSpPr>
          <p:cNvPr id="22" name="Google Shape;356;p44">
            <a:extLst>
              <a:ext uri="{FF2B5EF4-FFF2-40B4-BE49-F238E27FC236}">
                <a16:creationId xmlns:a16="http://schemas.microsoft.com/office/drawing/2014/main" id="{3E984F27-FFE9-47FD-B1DE-D284CD1DC1E3}"/>
              </a:ext>
            </a:extLst>
          </p:cNvPr>
          <p:cNvSpPr txBox="1">
            <a:spLocks/>
          </p:cNvSpPr>
          <p:nvPr/>
        </p:nvSpPr>
        <p:spPr>
          <a:xfrm>
            <a:off x="1092392" y="3544754"/>
            <a:ext cx="1153741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2400" dirty="0">
                <a:solidFill>
                  <a:srgbClr val="EBB55A"/>
                </a:solidFill>
                <a:latin typeface="Reem Kufi" panose="020B0604020202020204"/>
              </a:rPr>
              <a:t>SALBI</a:t>
            </a:r>
            <a:endParaRPr lang="id-ID" sz="2400" dirty="0">
              <a:solidFill>
                <a:srgbClr val="EBB55A"/>
              </a:solidFill>
              <a:latin typeface="Reem Kufi" panose="020B0604020202020204"/>
            </a:endParaRPr>
          </a:p>
        </p:txBody>
      </p:sp>
      <p:sp>
        <p:nvSpPr>
          <p:cNvPr id="27" name="Google Shape;356;p44">
            <a:extLst>
              <a:ext uri="{FF2B5EF4-FFF2-40B4-BE49-F238E27FC236}">
                <a16:creationId xmlns:a16="http://schemas.microsoft.com/office/drawing/2014/main" id="{59D84F2E-CED0-47B1-B05D-9E23DFBEAF58}"/>
              </a:ext>
            </a:extLst>
          </p:cNvPr>
          <p:cNvSpPr txBox="1">
            <a:spLocks/>
          </p:cNvSpPr>
          <p:nvPr/>
        </p:nvSpPr>
        <p:spPr>
          <a:xfrm>
            <a:off x="6801448" y="3645137"/>
            <a:ext cx="1585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2400" dirty="0">
                <a:solidFill>
                  <a:srgbClr val="EBB55A"/>
                </a:solidFill>
                <a:latin typeface="Reem Kufi" panose="020B0604020202020204"/>
              </a:rPr>
              <a:t>TSANNY</a:t>
            </a:r>
            <a:endParaRPr lang="id-ID" sz="2400" dirty="0">
              <a:solidFill>
                <a:srgbClr val="EBB55A"/>
              </a:solidFill>
              <a:latin typeface="Reem Kufi" panose="020B0604020202020204"/>
            </a:endParaRPr>
          </a:p>
        </p:txBody>
      </p:sp>
      <p:sp>
        <p:nvSpPr>
          <p:cNvPr id="28" name="Google Shape;355;p44">
            <a:extLst>
              <a:ext uri="{FF2B5EF4-FFF2-40B4-BE49-F238E27FC236}">
                <a16:creationId xmlns:a16="http://schemas.microsoft.com/office/drawing/2014/main" id="{F5E4CF31-0EF7-44B6-AFFF-82D781658170}"/>
              </a:ext>
            </a:extLst>
          </p:cNvPr>
          <p:cNvSpPr txBox="1">
            <a:spLocks/>
          </p:cNvSpPr>
          <p:nvPr/>
        </p:nvSpPr>
        <p:spPr>
          <a:xfrm>
            <a:off x="6383367" y="4099441"/>
            <a:ext cx="2218943" cy="937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n-US" sz="1400" dirty="0"/>
              <a:t>Modul 5: </a:t>
            </a:r>
            <a:r>
              <a:rPr lang="en-US" sz="1400" dirty="0" err="1"/>
              <a:t>Pengantar</a:t>
            </a:r>
            <a:r>
              <a:rPr lang="en-US" sz="1400" dirty="0"/>
              <a:t> </a:t>
            </a:r>
            <a:r>
              <a:rPr lang="en-US" sz="1400" dirty="0" err="1"/>
              <a:t>Sistem</a:t>
            </a:r>
            <a:r>
              <a:rPr lang="en-US" sz="1400" dirty="0"/>
              <a:t> </a:t>
            </a:r>
            <a:r>
              <a:rPr lang="en-US" sz="1400" dirty="0" err="1"/>
              <a:t>Informasi</a:t>
            </a:r>
            <a:r>
              <a:rPr lang="en-US" sz="1400" dirty="0"/>
              <a:t> </a:t>
            </a:r>
            <a:r>
              <a:rPr lang="en-US" sz="1400" dirty="0" err="1"/>
              <a:t>Geospasial</a:t>
            </a:r>
            <a:endParaRPr lang="en-US" sz="1400" dirty="0"/>
          </a:p>
        </p:txBody>
      </p:sp>
      <p:sp>
        <p:nvSpPr>
          <p:cNvPr id="29" name="Google Shape;367;p44">
            <a:extLst>
              <a:ext uri="{FF2B5EF4-FFF2-40B4-BE49-F238E27FC236}">
                <a16:creationId xmlns:a16="http://schemas.microsoft.com/office/drawing/2014/main" id="{6CC4C4DB-F6FC-42A1-92DB-5C9F5757261B}"/>
              </a:ext>
            </a:extLst>
          </p:cNvPr>
          <p:cNvSpPr/>
          <p:nvPr/>
        </p:nvSpPr>
        <p:spPr>
          <a:xfrm rot="5400000">
            <a:off x="1588265" y="3512943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67;p44">
            <a:extLst>
              <a:ext uri="{FF2B5EF4-FFF2-40B4-BE49-F238E27FC236}">
                <a16:creationId xmlns:a16="http://schemas.microsoft.com/office/drawing/2014/main" id="{EBDD737A-7E4C-4DE7-8C1C-823F94D7EE7D}"/>
              </a:ext>
            </a:extLst>
          </p:cNvPr>
          <p:cNvSpPr/>
          <p:nvPr/>
        </p:nvSpPr>
        <p:spPr>
          <a:xfrm rot="5400000">
            <a:off x="4560633" y="3011427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67;p44">
            <a:extLst>
              <a:ext uri="{FF2B5EF4-FFF2-40B4-BE49-F238E27FC236}">
                <a16:creationId xmlns:a16="http://schemas.microsoft.com/office/drawing/2014/main" id="{0D4B20F6-BF7D-480B-AF3A-8AF434F4109A}"/>
              </a:ext>
            </a:extLst>
          </p:cNvPr>
          <p:cNvSpPr/>
          <p:nvPr/>
        </p:nvSpPr>
        <p:spPr>
          <a:xfrm rot="5400000">
            <a:off x="7479577" y="3615394"/>
            <a:ext cx="26525" cy="937598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D84E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D29C61-E31F-4F92-8AAB-E461E0F15F72}"/>
              </a:ext>
            </a:extLst>
          </p:cNvPr>
          <p:cNvCxnSpPr/>
          <p:nvPr/>
        </p:nvCxnSpPr>
        <p:spPr>
          <a:xfrm>
            <a:off x="5910233" y="517552"/>
            <a:ext cx="3233767" cy="0"/>
          </a:xfrm>
          <a:prstGeom prst="line">
            <a:avLst/>
          </a:prstGeom>
          <a:ln w="762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607FE36-378A-4EAA-B09D-259220AA0159}"/>
              </a:ext>
            </a:extLst>
          </p:cNvPr>
          <p:cNvCxnSpPr/>
          <p:nvPr/>
        </p:nvCxnSpPr>
        <p:spPr>
          <a:xfrm>
            <a:off x="5910233" y="189305"/>
            <a:ext cx="3233767" cy="0"/>
          </a:xfrm>
          <a:prstGeom prst="line">
            <a:avLst/>
          </a:prstGeom>
          <a:ln w="762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0237EB-129A-4966-8DEC-B5199D24DD9E}"/>
              </a:ext>
            </a:extLst>
          </p:cNvPr>
          <p:cNvCxnSpPr/>
          <p:nvPr/>
        </p:nvCxnSpPr>
        <p:spPr>
          <a:xfrm>
            <a:off x="-15357" y="4885133"/>
            <a:ext cx="3233767" cy="0"/>
          </a:xfrm>
          <a:prstGeom prst="line">
            <a:avLst/>
          </a:prstGeom>
          <a:ln w="762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19" grpId="0"/>
      <p:bldP spid="21" grpId="0"/>
      <p:bldP spid="22" grpId="0"/>
      <p:bldP spid="27" grpId="0"/>
      <p:bldP spid="28" grpId="0"/>
      <p:bldP spid="29" grpId="0" animBg="1"/>
      <p:bldP spid="31" grpId="0" animBg="1"/>
      <p:bldP spid="3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8"/>
          <p:cNvSpPr txBox="1">
            <a:spLocks noGrp="1"/>
          </p:cNvSpPr>
          <p:nvPr>
            <p:ph type="title"/>
          </p:nvPr>
        </p:nvSpPr>
        <p:spPr>
          <a:xfrm>
            <a:off x="1693500" y="1828800"/>
            <a:ext cx="5757000" cy="11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 dirty="0"/>
              <a:t>TIMELINE</a:t>
            </a:r>
            <a:endParaRPr sz="5400" dirty="0"/>
          </a:p>
        </p:txBody>
      </p:sp>
      <p:sp>
        <p:nvSpPr>
          <p:cNvPr id="429" name="Google Shape;429;p48"/>
          <p:cNvSpPr txBox="1">
            <a:spLocks noGrp="1"/>
          </p:cNvSpPr>
          <p:nvPr>
            <p:ph type="subTitle" idx="1"/>
          </p:nvPr>
        </p:nvSpPr>
        <p:spPr>
          <a:xfrm>
            <a:off x="1697400" y="2847975"/>
            <a:ext cx="57570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dirty="0"/>
              <a:t>D</a:t>
            </a:r>
            <a:r>
              <a:rPr lang="en-US" dirty="0"/>
              <a:t>an </a:t>
            </a:r>
            <a:r>
              <a:rPr lang="en-US" dirty="0" err="1"/>
              <a:t>Kejaran</a:t>
            </a:r>
            <a:r>
              <a:rPr lang="en-US" dirty="0"/>
              <a:t> – </a:t>
            </a:r>
            <a:r>
              <a:rPr lang="en-US" dirty="0" err="1"/>
              <a:t>Kejarannya</a:t>
            </a:r>
            <a:r>
              <a:rPr lang="en-US" dirty="0"/>
              <a:t> 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403073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6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</a:t>
            </a:r>
            <a:endParaRPr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834411"/>
              </p:ext>
            </p:extLst>
          </p:nvPr>
        </p:nvGraphicFramePr>
        <p:xfrm>
          <a:off x="666752" y="1782753"/>
          <a:ext cx="2812257" cy="2224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17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M</a:t>
                      </a:r>
                    </a:p>
                  </a:txBody>
                  <a:tcPr marL="72338" marR="72338" marT="36169" marB="36169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T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W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T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F</a:t>
                      </a:r>
                    </a:p>
                  </a:txBody>
                  <a:tcPr marL="72338" marR="72338" marT="36169" marB="36169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S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S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endParaRPr lang="en-US" sz="105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3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4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5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6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7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8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9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10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11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12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13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14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15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16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17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18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19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20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21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22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23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24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25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26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27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28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29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30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85863" y="1435893"/>
            <a:ext cx="17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accent1"/>
                </a:solidFill>
                <a:latin typeface="Reem Kufi"/>
              </a:rPr>
              <a:t>September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829050" y="2178846"/>
            <a:ext cx="47648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accent6"/>
                </a:solidFill>
                <a:latin typeface="Source Sans Pro" panose="020B0503030403020204" pitchFamily="34" charset="0"/>
              </a:rPr>
              <a:t>23 Sept </a:t>
            </a:r>
            <a:r>
              <a:rPr lang="en-US" dirty="0">
                <a:latin typeface="Source Sans Pro" panose="020B0503030403020204" pitchFamily="34" charset="0"/>
              </a:rPr>
              <a:t>- </a:t>
            </a:r>
            <a:r>
              <a:rPr lang="en-US" dirty="0" err="1">
                <a:latin typeface="Source Sans Pro" panose="020B0503030403020204" pitchFamily="34" charset="0"/>
              </a:rPr>
              <a:t>Pengenalan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</a:rPr>
              <a:t>Praktikum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</a:rPr>
              <a:t>Andat</a:t>
            </a:r>
            <a:endParaRPr lang="en-US" dirty="0">
              <a:latin typeface="Source Sans Pro" panose="020B0503030403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accent6"/>
                </a:solidFill>
                <a:latin typeface="Source Sans Pro" panose="020B0503030403020204" pitchFamily="34" charset="0"/>
              </a:rPr>
              <a:t>30 Sept </a:t>
            </a:r>
            <a:r>
              <a:rPr lang="en-US" dirty="0">
                <a:latin typeface="Source Sans Pro" panose="020B0503030403020204" pitchFamily="34" charset="0"/>
              </a:rPr>
              <a:t>– </a:t>
            </a:r>
            <a:r>
              <a:rPr lang="en-US" dirty="0" err="1">
                <a:latin typeface="Source Sans Pro" panose="020B0503030403020204" pitchFamily="34" charset="0"/>
              </a:rPr>
              <a:t>Praktikum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</a:rPr>
              <a:t>Modul</a:t>
            </a:r>
            <a:r>
              <a:rPr lang="en-US" dirty="0">
                <a:latin typeface="Source Sans Pro" panose="020B0503030403020204" pitchFamily="34" charset="0"/>
              </a:rPr>
              <a:t> 1: </a:t>
            </a:r>
            <a:r>
              <a:rPr lang="en-US" dirty="0" err="1">
                <a:latin typeface="Source Sans Pro" panose="020B0503030403020204" pitchFamily="34" charset="0"/>
              </a:rPr>
              <a:t>Penyajian</a:t>
            </a:r>
            <a:r>
              <a:rPr lang="en-US" dirty="0">
                <a:latin typeface="Source Sans Pro" panose="020B0503030403020204" pitchFamily="34" charset="0"/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07325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6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</a:t>
            </a:r>
            <a:endParaRPr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8288082"/>
              </p:ext>
            </p:extLst>
          </p:nvPr>
        </p:nvGraphicFramePr>
        <p:xfrm>
          <a:off x="666752" y="1782753"/>
          <a:ext cx="2812257" cy="2224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17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M</a:t>
                      </a:r>
                    </a:p>
                  </a:txBody>
                  <a:tcPr marL="72338" marR="72338" marT="36169" marB="36169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T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>
                      <a:noFill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W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>
                      <a:noFill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T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F</a:t>
                      </a:r>
                    </a:p>
                  </a:txBody>
                  <a:tcPr marL="72338" marR="72338" marT="36169" marB="36169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S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S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3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4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5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6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7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8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9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10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11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12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13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14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15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16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17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18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19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20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21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22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23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24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25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26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27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28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29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30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31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85863" y="1435893"/>
            <a:ext cx="17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err="1">
                <a:solidFill>
                  <a:schemeClr val="accent1"/>
                </a:solidFill>
                <a:latin typeface="Reem Kufi"/>
              </a:rPr>
              <a:t>Oktober</a:t>
            </a:r>
            <a:endParaRPr lang="en-US" sz="1800" dirty="0">
              <a:solidFill>
                <a:schemeClr val="accent1"/>
              </a:solidFill>
              <a:latin typeface="Reem Kuf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29050" y="2178846"/>
            <a:ext cx="476488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accent6"/>
                </a:solidFill>
                <a:latin typeface="Source Sans Pro" panose="020B0503030403020204" pitchFamily="34" charset="0"/>
              </a:rPr>
              <a:t>7 </a:t>
            </a:r>
            <a:r>
              <a:rPr lang="en-US" b="1" dirty="0" err="1">
                <a:solidFill>
                  <a:schemeClr val="accent6"/>
                </a:solidFill>
                <a:latin typeface="Source Sans Pro" panose="020B0503030403020204" pitchFamily="34" charset="0"/>
              </a:rPr>
              <a:t>Okt</a:t>
            </a:r>
            <a:r>
              <a:rPr lang="en-US" dirty="0">
                <a:latin typeface="Source Sans Pro" panose="020B0503030403020204" pitchFamily="34" charset="0"/>
              </a:rPr>
              <a:t>- </a:t>
            </a:r>
            <a:r>
              <a:rPr lang="en-US" dirty="0" err="1">
                <a:latin typeface="Source Sans Pro" panose="020B0503030403020204" pitchFamily="34" charset="0"/>
              </a:rPr>
              <a:t>Praktikum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</a:rPr>
              <a:t>Modul</a:t>
            </a:r>
            <a:r>
              <a:rPr lang="en-US" dirty="0">
                <a:latin typeface="Source Sans Pro" panose="020B0503030403020204" pitchFamily="34" charset="0"/>
              </a:rPr>
              <a:t> 2: </a:t>
            </a:r>
            <a:r>
              <a:rPr lang="en-US" dirty="0" err="1">
                <a:latin typeface="Source Sans Pro" panose="020B0503030403020204" pitchFamily="34" charset="0"/>
              </a:rPr>
              <a:t>Statistika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</a:rPr>
              <a:t>Oseanografi</a:t>
            </a:r>
            <a:endParaRPr lang="en-US" dirty="0">
              <a:latin typeface="Source Sans Pro" panose="020B0503030403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accent6"/>
                </a:solidFill>
                <a:latin typeface="Source Sans Pro" panose="020B0503030403020204" pitchFamily="34" charset="0"/>
              </a:rPr>
              <a:t>21 </a:t>
            </a:r>
            <a:r>
              <a:rPr lang="en-US" b="1" dirty="0" err="1">
                <a:solidFill>
                  <a:schemeClr val="accent6"/>
                </a:solidFill>
                <a:latin typeface="Source Sans Pro" panose="020B0503030403020204" pitchFamily="34" charset="0"/>
              </a:rPr>
              <a:t>Okt</a:t>
            </a:r>
            <a:r>
              <a:rPr lang="en-US" dirty="0">
                <a:latin typeface="Source Sans Pro" panose="020B0503030403020204" pitchFamily="34" charset="0"/>
              </a:rPr>
              <a:t>– </a:t>
            </a:r>
            <a:r>
              <a:rPr lang="en-US" dirty="0" err="1">
                <a:latin typeface="Source Sans Pro" panose="020B0503030403020204" pitchFamily="34" charset="0"/>
              </a:rPr>
              <a:t>Praktikum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</a:rPr>
              <a:t>Modul</a:t>
            </a:r>
            <a:r>
              <a:rPr lang="en-US" dirty="0">
                <a:latin typeface="Source Sans Pro" panose="020B0503030403020204" pitchFamily="34" charset="0"/>
              </a:rPr>
              <a:t> 3: FFT, Filtering, Lag </a:t>
            </a:r>
            <a:r>
              <a:rPr lang="en-US" dirty="0" err="1">
                <a:latin typeface="Source Sans Pro" panose="020B0503030403020204" pitchFamily="34" charset="0"/>
              </a:rPr>
              <a:t>Korelasi</a:t>
            </a:r>
            <a:endParaRPr lang="en-US" dirty="0">
              <a:latin typeface="Source Sans Pro" panose="020B0503030403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accent6"/>
                </a:solidFill>
                <a:latin typeface="Source Sans Pro" panose="020B0503030403020204" pitchFamily="34" charset="0"/>
              </a:rPr>
              <a:t>28 </a:t>
            </a:r>
            <a:r>
              <a:rPr lang="en-US" b="1" dirty="0" err="1">
                <a:solidFill>
                  <a:schemeClr val="accent6"/>
                </a:solidFill>
                <a:latin typeface="Source Sans Pro" panose="020B0503030403020204" pitchFamily="34" charset="0"/>
              </a:rPr>
              <a:t>Okt</a:t>
            </a:r>
            <a:r>
              <a:rPr lang="en-US" dirty="0">
                <a:latin typeface="Source Sans Pro" panose="020B0503030403020204" pitchFamily="34" charset="0"/>
              </a:rPr>
              <a:t>– </a:t>
            </a:r>
            <a:r>
              <a:rPr lang="en-US" dirty="0" err="1">
                <a:latin typeface="Source Sans Pro" panose="020B0503030403020204" pitchFamily="34" charset="0"/>
              </a:rPr>
              <a:t>Praktikum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</a:rPr>
              <a:t>Modul</a:t>
            </a:r>
            <a:r>
              <a:rPr lang="en-US" dirty="0">
                <a:latin typeface="Source Sans Pro" panose="020B0503030403020204" pitchFamily="34" charset="0"/>
              </a:rPr>
              <a:t> 4: Rose diagram, Feather Plot, </a:t>
            </a:r>
            <a:r>
              <a:rPr lang="en-US" dirty="0" err="1">
                <a:latin typeface="Source Sans Pro" panose="020B0503030403020204" pitchFamily="34" charset="0"/>
              </a:rPr>
              <a:t>dan</a:t>
            </a:r>
            <a:endParaRPr lang="en-US" dirty="0">
              <a:latin typeface="Source Sans Pro" panose="020B0503030403020204" pitchFamily="34" charset="0"/>
            </a:endParaRPr>
          </a:p>
          <a:p>
            <a:pPr indent="627063"/>
            <a:r>
              <a:rPr lang="en-US" dirty="0">
                <a:latin typeface="Source Sans Pro" panose="020B0503030403020204" pitchFamily="34" charset="0"/>
              </a:rPr>
              <a:t>Quiver Plot</a:t>
            </a:r>
          </a:p>
        </p:txBody>
      </p:sp>
    </p:spTree>
    <p:extLst>
      <p:ext uri="{BB962C8B-B14F-4D97-AF65-F5344CB8AC3E}">
        <p14:creationId xmlns:p14="http://schemas.microsoft.com/office/powerpoint/2010/main" val="206896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6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</a:t>
            </a:r>
            <a:endParaRPr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996391"/>
              </p:ext>
            </p:extLst>
          </p:nvPr>
        </p:nvGraphicFramePr>
        <p:xfrm>
          <a:off x="666752" y="1782753"/>
          <a:ext cx="2812257" cy="25957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17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0175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M</a:t>
                      </a:r>
                    </a:p>
                  </a:txBody>
                  <a:tcPr marL="72338" marR="72338" marT="36169" marB="36169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T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>
                      <a:noFill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W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>
                      <a:noFill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T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>
                      <a:noFill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F</a:t>
                      </a:r>
                    </a:p>
                  </a:txBody>
                  <a:tcPr marL="72338" marR="72338" marT="36169" marB="36169" anchor="ctr">
                    <a:lnB>
                      <a:noFill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S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>
                      <a:noFill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latin typeface="Source Sans Pro" panose="020B0503030403020204" pitchFamily="34" charset="0"/>
                        </a:rPr>
                        <a:t>S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3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4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5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6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7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8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9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10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11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12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13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14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15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16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17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18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19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20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21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22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23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24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25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26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27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28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29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1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30</a:t>
                      </a:r>
                    </a:p>
                  </a:txBody>
                  <a:tcPr marL="72338" marR="72338" marT="36169" marB="36169" anchor="ctr"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Source Sans Pro" panose="020B0503030403020204" pitchFamily="34" charset="0"/>
                        </a:rPr>
                        <a:t>31</a:t>
                      </a: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latin typeface="Source Sans Pro" panose="020B0503030403020204" pitchFamily="34" charset="0"/>
                      </a:endParaRPr>
                    </a:p>
                  </a:txBody>
                  <a:tcPr marL="72338" marR="72338" marT="36169" marB="3616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85863" y="1435893"/>
            <a:ext cx="17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accent1"/>
                </a:solidFill>
                <a:latin typeface="Reem Kufi"/>
              </a:rPr>
              <a:t>November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829050" y="2178846"/>
            <a:ext cx="47648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accent6"/>
                </a:solidFill>
                <a:latin typeface="Source Sans Pro" panose="020B0503030403020204" pitchFamily="34" charset="0"/>
              </a:rPr>
              <a:t>4 Nov</a:t>
            </a:r>
            <a:r>
              <a:rPr lang="en-US" dirty="0">
                <a:latin typeface="Source Sans Pro" panose="020B0503030403020204" pitchFamily="34" charset="0"/>
              </a:rPr>
              <a:t>- </a:t>
            </a:r>
            <a:r>
              <a:rPr lang="en-US" dirty="0" err="1">
                <a:latin typeface="Source Sans Pro" panose="020B0503030403020204" pitchFamily="34" charset="0"/>
              </a:rPr>
              <a:t>Praktikum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</a:rPr>
              <a:t>Modul</a:t>
            </a:r>
            <a:r>
              <a:rPr lang="en-US" dirty="0">
                <a:latin typeface="Source Sans Pro" panose="020B0503030403020204" pitchFamily="34" charset="0"/>
              </a:rPr>
              <a:t> 5: </a:t>
            </a:r>
            <a:r>
              <a:rPr lang="en-US" dirty="0" err="1">
                <a:latin typeface="Source Sans Pro" panose="020B0503030403020204" pitchFamily="34" charset="0"/>
              </a:rPr>
              <a:t>Pengantar</a:t>
            </a:r>
            <a:r>
              <a:rPr lang="en-US" dirty="0">
                <a:latin typeface="Source Sans Pro" panose="020B0503030403020204" pitchFamily="34" charset="0"/>
              </a:rPr>
              <a:t> SIG </a:t>
            </a:r>
            <a:r>
              <a:rPr lang="en-US" dirty="0" err="1">
                <a:latin typeface="Source Sans Pro" panose="020B0503030403020204" pitchFamily="34" charset="0"/>
              </a:rPr>
              <a:t>dan</a:t>
            </a:r>
            <a:r>
              <a:rPr lang="en-US" dirty="0">
                <a:latin typeface="Source Sans Pro" panose="020B0503030403020204" pitchFamily="34" charset="0"/>
              </a:rPr>
              <a:t> EOF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chemeClr val="accent6"/>
                </a:solidFill>
                <a:latin typeface="Source Sans Pro" panose="020B0503030403020204" pitchFamily="34" charset="0"/>
              </a:rPr>
              <a:t>18 Nov</a:t>
            </a:r>
            <a:r>
              <a:rPr lang="en-US" dirty="0">
                <a:latin typeface="Source Sans Pro" panose="020B0503030403020204" pitchFamily="34" charset="0"/>
              </a:rPr>
              <a:t>– </a:t>
            </a:r>
            <a:r>
              <a:rPr lang="en-US" dirty="0" err="1">
                <a:latin typeface="Source Sans Pro" panose="020B0503030403020204" pitchFamily="34" charset="0"/>
              </a:rPr>
              <a:t>Penjelasan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</a:rPr>
              <a:t>Tugas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</a:rPr>
              <a:t>Besar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</a:rPr>
              <a:t>Praktikum</a:t>
            </a:r>
            <a:endParaRPr lang="en-US" dirty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81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Simple Meeting by Slidesgo">
  <a:themeElements>
    <a:clrScheme name="Simple Light">
      <a:dk1>
        <a:srgbClr val="000000"/>
      </a:dk1>
      <a:lt1>
        <a:srgbClr val="FFFFFF"/>
      </a:lt1>
      <a:dk2>
        <a:srgbClr val="637B7F"/>
      </a:dk2>
      <a:lt2>
        <a:srgbClr val="EBB55A"/>
      </a:lt2>
      <a:accent1>
        <a:srgbClr val="D84E2E"/>
      </a:accent1>
      <a:accent2>
        <a:srgbClr val="637B7F"/>
      </a:accent2>
      <a:accent3>
        <a:srgbClr val="EBB55A"/>
      </a:accent3>
      <a:accent4>
        <a:srgbClr val="D84E2E"/>
      </a:accent4>
      <a:accent5>
        <a:srgbClr val="637B7F"/>
      </a:accent5>
      <a:accent6>
        <a:srgbClr val="EBB55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imple Meeting by Slidesgo">
  <a:themeElements>
    <a:clrScheme name="Simple Light">
      <a:dk1>
        <a:srgbClr val="000000"/>
      </a:dk1>
      <a:lt1>
        <a:srgbClr val="FFFFFF"/>
      </a:lt1>
      <a:dk2>
        <a:srgbClr val="637B7F"/>
      </a:dk2>
      <a:lt2>
        <a:srgbClr val="EBB55A"/>
      </a:lt2>
      <a:accent1>
        <a:srgbClr val="D84E2E"/>
      </a:accent1>
      <a:accent2>
        <a:srgbClr val="637B7F"/>
      </a:accent2>
      <a:accent3>
        <a:srgbClr val="EBB55A"/>
      </a:accent3>
      <a:accent4>
        <a:srgbClr val="D84E2E"/>
      </a:accent4>
      <a:accent5>
        <a:srgbClr val="637B7F"/>
      </a:accent5>
      <a:accent6>
        <a:srgbClr val="EBB55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563</Words>
  <Application>Microsoft Office PowerPoint</Application>
  <PresentationFormat>On-screen Show (16:9)</PresentationFormat>
  <Paragraphs>251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Reem Kufi</vt:lpstr>
      <vt:lpstr>Arial</vt:lpstr>
      <vt:lpstr>Source Sans Pro</vt:lpstr>
      <vt:lpstr>Simple Meeting by Slidesgo</vt:lpstr>
      <vt:lpstr>1_Simple Meeting by Slidesgo</vt:lpstr>
      <vt:lpstr>PENGENALAN PRAKTIKUM</vt:lpstr>
      <vt:lpstr>OUTLINE</vt:lpstr>
      <vt:lpstr>ASISTEN ASITEN</vt:lpstr>
      <vt:lpstr>KENALAN DULU</vt:lpstr>
      <vt:lpstr>PowerPoint Presentation</vt:lpstr>
      <vt:lpstr>TIMELINE</vt:lpstr>
      <vt:lpstr>TIMELINE</vt:lpstr>
      <vt:lpstr>TIMELINE</vt:lpstr>
      <vt:lpstr>TIMELINE</vt:lpstr>
      <vt:lpstr>PENGENALAN PRAKTIKUM</vt:lpstr>
      <vt:lpstr>PowerPoint Presentation</vt:lpstr>
      <vt:lpstr>PowerPoint Presentation</vt:lpstr>
      <vt:lpstr>PowerPoint Presentation</vt:lpstr>
      <vt:lpstr>RUNDOWN  PRAKTIKUM</vt:lpstr>
      <vt:lpstr>PowerPoint Presentation</vt:lpstr>
      <vt:lpstr>PEMBAGIAN KELOMPOK</vt:lpstr>
      <vt:lpstr>PowerPoint Presentation</vt:lpstr>
      <vt:lpstr>SEMANGAT!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MEETING</dc:title>
  <dc:creator>Aulia Salsabella</dc:creator>
  <cp:lastModifiedBy>Luluk Nurahma Utami</cp:lastModifiedBy>
  <cp:revision>16</cp:revision>
  <dcterms:modified xsi:type="dcterms:W3CDTF">2020-09-23T06:44:26Z</dcterms:modified>
</cp:coreProperties>
</file>